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75" r:id="rId12"/>
    <p:sldId id="266" r:id="rId13"/>
    <p:sldId id="267" r:id="rId14"/>
    <p:sldId id="268" r:id="rId15"/>
    <p:sldId id="269" r:id="rId16"/>
    <p:sldId id="270" r:id="rId17"/>
    <p:sldId id="271" r:id="rId18"/>
    <p:sldId id="272" r:id="rId19"/>
    <p:sldId id="273" r:id="rId20"/>
    <p:sldId id="274" r:id="rId21"/>
    <p:sldId id="276" r:id="rId22"/>
  </p:sldIdLst>
  <p:sldSz cx="12192000" cy="6858000"/>
  <p:notesSz cx="9236075" cy="7010400"/>
  <p:embeddedFontLst>
    <p:embeddedFont>
      <p:font typeface="Fredoka One" panose="02000000000000000000" pitchFamily="2" charset="0"/>
      <p:regular r:id="rId25"/>
    </p:embeddedFont>
    <p:embeddedFont>
      <p:font typeface="Georgia" panose="02040502050405020303" pitchFamily="18"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Merriweather" panose="00000500000000000000" pitchFamily="2" charset="0"/>
      <p:regular r:id="rId34"/>
      <p:bold r:id="rId35"/>
      <p:italic r:id="rId36"/>
      <p:boldItalic r:id="rId37"/>
    </p:embeddedFont>
    <p:embeddedFont>
      <p:font typeface="Poppins" panose="00000500000000000000" pitchFamily="2"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2BC7B8-A566-4448-8D57-222A235CEFF7}">
  <a:tblStyle styleId="{512BC7B8-A566-4448-8D57-222A235CEF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C5531E7-DBCF-403E-A9E8-543A103A34A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5" autoAdjust="0"/>
  </p:normalViewPr>
  <p:slideViewPr>
    <p:cSldViewPr snapToGrid="0">
      <p:cViewPr varScale="1">
        <p:scale>
          <a:sx n="119" d="100"/>
          <a:sy n="119" d="100"/>
        </p:scale>
        <p:origin x="1734" y="5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C54538-43B7-686A-28EC-2433C6E77565}"/>
              </a:ext>
            </a:extLst>
          </p:cNvPr>
          <p:cNvSpPr>
            <a:spLocks noGrp="1"/>
          </p:cNvSpPr>
          <p:nvPr>
            <p:ph type="hdr" sz="quarter"/>
          </p:nvPr>
        </p:nvSpPr>
        <p:spPr>
          <a:xfrm>
            <a:off x="0" y="0"/>
            <a:ext cx="4002088" cy="350681"/>
          </a:xfrm>
          <a:prstGeom prst="rect">
            <a:avLst/>
          </a:prstGeom>
        </p:spPr>
        <p:txBody>
          <a:bodyPr vert="horz" lIns="91440" tIns="45720" rIns="91440" bIns="45720" rtlCol="0"/>
          <a:lstStyle>
            <a:lvl1pPr algn="l">
              <a:defRPr sz="1200"/>
            </a:lvl1pPr>
          </a:lstStyle>
          <a:p>
            <a:r>
              <a:rPr lang="en-US"/>
              <a:t>LAUSD VEX IQ Robotics Competition (VIQRC) League Orientation</a:t>
            </a:r>
          </a:p>
        </p:txBody>
      </p:sp>
      <p:sp>
        <p:nvSpPr>
          <p:cNvPr id="3" name="Date Placeholder 2">
            <a:extLst>
              <a:ext uri="{FF2B5EF4-FFF2-40B4-BE49-F238E27FC236}">
                <a16:creationId xmlns:a16="http://schemas.microsoft.com/office/drawing/2014/main" id="{9CF69883-EC34-5CFF-7897-323368B83F90}"/>
              </a:ext>
            </a:extLst>
          </p:cNvPr>
          <p:cNvSpPr>
            <a:spLocks noGrp="1"/>
          </p:cNvSpPr>
          <p:nvPr>
            <p:ph type="dt" sz="quarter" idx="1"/>
          </p:nvPr>
        </p:nvSpPr>
        <p:spPr>
          <a:xfrm>
            <a:off x="5232400" y="0"/>
            <a:ext cx="4002088" cy="350681"/>
          </a:xfrm>
          <a:prstGeom prst="rect">
            <a:avLst/>
          </a:prstGeom>
        </p:spPr>
        <p:txBody>
          <a:bodyPr vert="horz" lIns="91440" tIns="45720" rIns="91440" bIns="45720" rtlCol="0"/>
          <a:lstStyle>
            <a:lvl1pPr algn="r">
              <a:defRPr sz="1200"/>
            </a:lvl1pPr>
          </a:lstStyle>
          <a:p>
            <a:fld id="{38E00074-3487-465A-BB38-C544EE595576}" type="datetimeFigureOut">
              <a:rPr lang="en-US" smtClean="0"/>
              <a:t>10/07/25</a:t>
            </a:fld>
            <a:endParaRPr lang="en-US"/>
          </a:p>
        </p:txBody>
      </p:sp>
      <p:sp>
        <p:nvSpPr>
          <p:cNvPr id="4" name="Footer Placeholder 3">
            <a:extLst>
              <a:ext uri="{FF2B5EF4-FFF2-40B4-BE49-F238E27FC236}">
                <a16:creationId xmlns:a16="http://schemas.microsoft.com/office/drawing/2014/main" id="{76C8CCFE-F0E2-8CC9-4A8E-E5F58A62F2CF}"/>
              </a:ext>
            </a:extLst>
          </p:cNvPr>
          <p:cNvSpPr>
            <a:spLocks noGrp="1"/>
          </p:cNvSpPr>
          <p:nvPr>
            <p:ph type="ftr" sz="quarter" idx="2"/>
          </p:nvPr>
        </p:nvSpPr>
        <p:spPr>
          <a:xfrm>
            <a:off x="0" y="6659720"/>
            <a:ext cx="4002088" cy="3506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B9D9E4-27E2-50CD-D16B-9C9947FF8E42}"/>
              </a:ext>
            </a:extLst>
          </p:cNvPr>
          <p:cNvSpPr>
            <a:spLocks noGrp="1"/>
          </p:cNvSpPr>
          <p:nvPr>
            <p:ph type="sldNum" sz="quarter" idx="3"/>
          </p:nvPr>
        </p:nvSpPr>
        <p:spPr>
          <a:xfrm>
            <a:off x="5232400" y="6659720"/>
            <a:ext cx="4002088" cy="350680"/>
          </a:xfrm>
          <a:prstGeom prst="rect">
            <a:avLst/>
          </a:prstGeom>
        </p:spPr>
        <p:txBody>
          <a:bodyPr vert="horz" lIns="91440" tIns="45720" rIns="91440" bIns="45720" rtlCol="0" anchor="b"/>
          <a:lstStyle>
            <a:lvl1pPr algn="r">
              <a:defRPr sz="1200"/>
            </a:lvl1pPr>
          </a:lstStyle>
          <a:p>
            <a:fld id="{F4BCDF10-80F2-46A4-8B96-CF4FA76BCD8A}" type="slidenum">
              <a:rPr lang="en-US" smtClean="0"/>
              <a:t>‹#›</a:t>
            </a:fld>
            <a:endParaRPr lang="en-US"/>
          </a:p>
        </p:txBody>
      </p:sp>
    </p:spTree>
    <p:extLst>
      <p:ext uri="{BB962C8B-B14F-4D97-AF65-F5344CB8AC3E}">
        <p14:creationId xmlns:p14="http://schemas.microsoft.com/office/powerpoint/2010/main" val="28546498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4003136" cy="351957"/>
          </a:xfrm>
          <a:prstGeom prst="rect">
            <a:avLst/>
          </a:prstGeom>
          <a:noFill/>
          <a:ln>
            <a:noFill/>
          </a:ln>
        </p:spPr>
        <p:txBody>
          <a:bodyPr spcFirstLastPara="1" wrap="square" lIns="90729" tIns="45352" rIns="90729" bIns="45352" anchor="t" anchorCtr="0">
            <a:noAutofit/>
          </a:bodyPr>
          <a:lstStyle>
            <a:lvl1pPr marR="0" lvl="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9pPr>
          </a:lstStyle>
          <a:p>
            <a:r>
              <a:rPr lang="en-US"/>
              <a:t>LAUSD VEX IQ Robotics Competition (VIQRC) League Orientation</a:t>
            </a:r>
            <a:endParaRPr/>
          </a:p>
        </p:txBody>
      </p:sp>
      <p:sp>
        <p:nvSpPr>
          <p:cNvPr id="4" name="Google Shape;4;n"/>
          <p:cNvSpPr txBox="1">
            <a:spLocks noGrp="1"/>
          </p:cNvSpPr>
          <p:nvPr>
            <p:ph type="dt" idx="10"/>
          </p:nvPr>
        </p:nvSpPr>
        <p:spPr>
          <a:xfrm>
            <a:off x="5230852" y="2"/>
            <a:ext cx="4003136" cy="351957"/>
          </a:xfrm>
          <a:prstGeom prst="rect">
            <a:avLst/>
          </a:prstGeom>
          <a:noFill/>
          <a:ln>
            <a:noFill/>
          </a:ln>
        </p:spPr>
        <p:txBody>
          <a:bodyPr spcFirstLastPara="1" wrap="square" lIns="90729" tIns="45352" rIns="90729" bIns="45352" anchor="t" anchorCtr="0">
            <a:noAutofit/>
          </a:bodyPr>
          <a:lstStyle>
            <a:lvl1pPr marR="0" lvl="0" algn="r" rtl="0">
              <a:spcBef>
                <a:spcPts val="0"/>
              </a:spcBef>
              <a:spcAft>
                <a:spcPts val="0"/>
              </a:spcAft>
              <a:buSzPts val="1400"/>
              <a:buNone/>
              <a:defRPr sz="11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76300"/>
            <a:ext cx="4206875" cy="2366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4450" y="3373515"/>
            <a:ext cx="7387187" cy="2760585"/>
          </a:xfrm>
          <a:prstGeom prst="rect">
            <a:avLst/>
          </a:prstGeom>
          <a:noFill/>
          <a:ln>
            <a:noFill/>
          </a:ln>
        </p:spPr>
        <p:txBody>
          <a:bodyPr spcFirstLastPara="1" wrap="square" lIns="90729" tIns="45352" rIns="90729" bIns="4535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6658444"/>
            <a:ext cx="4003136" cy="351957"/>
          </a:xfrm>
          <a:prstGeom prst="rect">
            <a:avLst/>
          </a:prstGeom>
          <a:noFill/>
          <a:ln>
            <a:noFill/>
          </a:ln>
        </p:spPr>
        <p:txBody>
          <a:bodyPr spcFirstLastPara="1" wrap="square" lIns="90729" tIns="45352" rIns="90729" bIns="45352" anchor="b" anchorCtr="0">
            <a:noAutofit/>
          </a:bodyPr>
          <a:lstStyle>
            <a:lvl1pPr marR="0" lvl="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30852" y="6658444"/>
            <a:ext cx="4003136" cy="351957"/>
          </a:xfrm>
          <a:prstGeom prst="rect">
            <a:avLst/>
          </a:prstGeom>
          <a:noFill/>
          <a:ln>
            <a:noFill/>
          </a:ln>
        </p:spPr>
        <p:txBody>
          <a:bodyPr spcFirstLastPara="1" wrap="square" lIns="90729" tIns="45352" rIns="90729" bIns="45352" anchor="b" anchorCtr="0">
            <a:noAutofit/>
          </a:bodyPr>
          <a:lstStyle/>
          <a:p>
            <a:pPr algn="r"/>
            <a:fld id="{00000000-1234-1234-1234-123412341234}" type="slidenum">
              <a:rPr lang="en-US" sz="1100" smtClean="0">
                <a:solidFill>
                  <a:schemeClr val="dk1"/>
                </a:solidFill>
                <a:latin typeface="Calibri"/>
                <a:ea typeface="Calibri"/>
                <a:cs typeface="Calibri"/>
                <a:sym typeface="Calibri"/>
              </a:rPr>
              <a:pPr algn="r"/>
              <a:t>‹#›</a:t>
            </a:fld>
            <a:endParaRPr lang="en-US" sz="11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chieve.lausd.net/Page/1508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notes"/>
          <p:cNvSpPr txBox="1">
            <a:spLocks noGrp="1"/>
          </p:cNvSpPr>
          <p:nvPr>
            <p:ph type="body" idx="1"/>
          </p:nvPr>
        </p:nvSpPr>
        <p:spPr>
          <a:xfrm>
            <a:off x="924450" y="3373515"/>
            <a:ext cx="7387187" cy="2760585"/>
          </a:xfrm>
          <a:prstGeom prst="rect">
            <a:avLst/>
          </a:prstGeom>
        </p:spPr>
        <p:txBody>
          <a:bodyPr spcFirstLastPara="1" wrap="square" lIns="90729" tIns="45352" rIns="90729" bIns="45352" anchor="t" anchorCtr="0">
            <a:noAutofit/>
          </a:bodyPr>
          <a:lstStyle/>
          <a:p>
            <a:pPr marL="0" indent="0"/>
            <a:endParaRPr/>
          </a:p>
        </p:txBody>
      </p:sp>
      <p:sp>
        <p:nvSpPr>
          <p:cNvPr id="265" name="Google Shape;265;p1:notes"/>
          <p:cNvSpPr>
            <a:spLocks noGrp="1" noRot="1" noChangeAspect="1"/>
          </p:cNvSpPr>
          <p:nvPr>
            <p:ph type="sldImg" idx="2"/>
          </p:nvPr>
        </p:nvSpPr>
        <p:spPr>
          <a:xfrm>
            <a:off x="2514600" y="876300"/>
            <a:ext cx="4206875" cy="23669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64CEA95D-DCC9-1069-622F-40F83B127245}"/>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754439F4-C783-D9F0-1CDA-33C7BD19B25A}"/>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1</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1:notes"/>
          <p:cNvSpPr txBox="1">
            <a:spLocks noGrp="1"/>
          </p:cNvSpPr>
          <p:nvPr>
            <p:ph type="body" idx="1"/>
          </p:nvPr>
        </p:nvSpPr>
        <p:spPr>
          <a:xfrm>
            <a:off x="924450" y="3373515"/>
            <a:ext cx="7387187" cy="2760585"/>
          </a:xfrm>
          <a:prstGeom prst="rect">
            <a:avLst/>
          </a:prstGeom>
        </p:spPr>
        <p:txBody>
          <a:bodyPr spcFirstLastPara="1" wrap="square" lIns="90729" tIns="45352" rIns="90729" bIns="45352" anchor="t" anchorCtr="0">
            <a:noAutofit/>
          </a:bodyPr>
          <a:lstStyle/>
          <a:p>
            <a:pPr marL="0" indent="0"/>
            <a:endParaRPr/>
          </a:p>
        </p:txBody>
      </p:sp>
      <p:sp>
        <p:nvSpPr>
          <p:cNvPr id="328" name="Google Shape;328;p11:notes"/>
          <p:cNvSpPr>
            <a:spLocks noGrp="1" noRot="1" noChangeAspect="1"/>
          </p:cNvSpPr>
          <p:nvPr>
            <p:ph type="sldImg" idx="2"/>
          </p:nvPr>
        </p:nvSpPr>
        <p:spPr>
          <a:xfrm>
            <a:off x="2514600" y="876300"/>
            <a:ext cx="4206875" cy="23669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A3DB914A-AA49-65AE-A07A-B2599EB44CD0}"/>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5E486F3A-B348-AE9E-7115-71CBFB623C5E}"/>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10</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1:notes"/>
          <p:cNvSpPr txBox="1">
            <a:spLocks noGrp="1"/>
          </p:cNvSpPr>
          <p:nvPr>
            <p:ph type="body" idx="1"/>
          </p:nvPr>
        </p:nvSpPr>
        <p:spPr>
          <a:xfrm>
            <a:off x="924450" y="3373515"/>
            <a:ext cx="7387187" cy="2760585"/>
          </a:xfrm>
          <a:prstGeom prst="rect">
            <a:avLst/>
          </a:prstGeom>
        </p:spPr>
        <p:txBody>
          <a:bodyPr spcFirstLastPara="1" wrap="square" lIns="90729" tIns="45352" rIns="90729" bIns="45352" anchor="t" anchorCtr="0">
            <a:noAutofit/>
          </a:bodyPr>
          <a:lstStyle/>
          <a:p>
            <a:pPr marL="0" indent="0"/>
            <a:endParaRPr/>
          </a:p>
        </p:txBody>
      </p:sp>
      <p:sp>
        <p:nvSpPr>
          <p:cNvPr id="328" name="Google Shape;328;p11:notes"/>
          <p:cNvSpPr>
            <a:spLocks noGrp="1" noRot="1" noChangeAspect="1"/>
          </p:cNvSpPr>
          <p:nvPr>
            <p:ph type="sldImg" idx="2"/>
          </p:nvPr>
        </p:nvSpPr>
        <p:spPr>
          <a:xfrm>
            <a:off x="2514600" y="876300"/>
            <a:ext cx="4206875" cy="23669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D0516F1F-1197-5EA3-D0EB-13D4881A525E}"/>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35E95F7D-C114-26FB-64E8-29C8060C1092}"/>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11</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544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1:notes"/>
          <p:cNvSpPr txBox="1">
            <a:spLocks noGrp="1"/>
          </p:cNvSpPr>
          <p:nvPr>
            <p:ph type="body" idx="1"/>
          </p:nvPr>
        </p:nvSpPr>
        <p:spPr>
          <a:xfrm>
            <a:off x="924450" y="3373515"/>
            <a:ext cx="7387187" cy="2760585"/>
          </a:xfrm>
          <a:prstGeom prst="rect">
            <a:avLst/>
          </a:prstGeom>
        </p:spPr>
        <p:txBody>
          <a:bodyPr spcFirstLastPara="1" wrap="square" lIns="90729" tIns="45352" rIns="90729" bIns="45352" anchor="t" anchorCtr="0">
            <a:noAutofit/>
          </a:bodyPr>
          <a:lstStyle/>
          <a:p>
            <a:pPr marL="0" indent="0"/>
            <a:endParaRPr/>
          </a:p>
        </p:txBody>
      </p:sp>
      <p:sp>
        <p:nvSpPr>
          <p:cNvPr id="334" name="Google Shape;334;p21:notes"/>
          <p:cNvSpPr>
            <a:spLocks noGrp="1" noRot="1" noChangeAspect="1"/>
          </p:cNvSpPr>
          <p:nvPr>
            <p:ph type="sldImg" idx="2"/>
          </p:nvPr>
        </p:nvSpPr>
        <p:spPr>
          <a:xfrm>
            <a:off x="2514600" y="876300"/>
            <a:ext cx="4206875" cy="23669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95CA1C4C-C97F-55F2-7367-FDA28D3825F5}"/>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DE5F928B-D775-F68E-60B6-4052D66D0EF3}"/>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12</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notes"/>
          <p:cNvSpPr txBox="1">
            <a:spLocks noGrp="1"/>
          </p:cNvSpPr>
          <p:nvPr>
            <p:ph type="body" idx="1"/>
          </p:nvPr>
        </p:nvSpPr>
        <p:spPr>
          <a:xfrm>
            <a:off x="924450" y="3373515"/>
            <a:ext cx="7387187" cy="2760585"/>
          </a:xfrm>
          <a:prstGeom prst="rect">
            <a:avLst/>
          </a:prstGeom>
        </p:spPr>
        <p:txBody>
          <a:bodyPr spcFirstLastPara="1" wrap="square" lIns="90729" tIns="45352" rIns="90729" bIns="45352" anchor="t" anchorCtr="0">
            <a:noAutofit/>
          </a:bodyPr>
          <a:lstStyle/>
          <a:p>
            <a:pPr marL="0" indent="0"/>
            <a:r>
              <a:rPr lang="en-US"/>
              <a:t>Kearstie - go over slide</a:t>
            </a:r>
            <a:endParaRPr/>
          </a:p>
        </p:txBody>
      </p:sp>
      <p:sp>
        <p:nvSpPr>
          <p:cNvPr id="340" name="Google Shape;340;p3:notes"/>
          <p:cNvSpPr>
            <a:spLocks noGrp="1" noRot="1" noChangeAspect="1"/>
          </p:cNvSpPr>
          <p:nvPr>
            <p:ph type="sldImg" idx="2"/>
          </p:nvPr>
        </p:nvSpPr>
        <p:spPr>
          <a:xfrm>
            <a:off x="2514600" y="876300"/>
            <a:ext cx="4206875" cy="23669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8856E042-B21A-0032-4948-2C68D4AB40E9}"/>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9ACAE366-C66C-2BEF-1967-89988AA93C55}"/>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13</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4:notes"/>
          <p:cNvSpPr txBox="1">
            <a:spLocks noGrp="1"/>
          </p:cNvSpPr>
          <p:nvPr>
            <p:ph type="body" idx="1"/>
          </p:nvPr>
        </p:nvSpPr>
        <p:spPr>
          <a:xfrm>
            <a:off x="924450" y="3373515"/>
            <a:ext cx="7387187" cy="2760585"/>
          </a:xfrm>
          <a:prstGeom prst="rect">
            <a:avLst/>
          </a:prstGeom>
        </p:spPr>
        <p:txBody>
          <a:bodyPr spcFirstLastPara="1" wrap="square" lIns="90729" tIns="45352" rIns="90729" bIns="45352" anchor="t" anchorCtr="0">
            <a:noAutofit/>
          </a:bodyPr>
          <a:lstStyle/>
          <a:p>
            <a:pPr marL="0" indent="0"/>
            <a:endParaRPr/>
          </a:p>
        </p:txBody>
      </p:sp>
      <p:sp>
        <p:nvSpPr>
          <p:cNvPr id="346" name="Google Shape;346;p24:notes"/>
          <p:cNvSpPr>
            <a:spLocks noGrp="1" noRot="1" noChangeAspect="1"/>
          </p:cNvSpPr>
          <p:nvPr>
            <p:ph type="sldImg" idx="2"/>
          </p:nvPr>
        </p:nvSpPr>
        <p:spPr>
          <a:xfrm>
            <a:off x="2514600" y="876300"/>
            <a:ext cx="4206875" cy="23669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D7413DCA-85B5-12C6-A8AC-E6B6C032568E}"/>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6C413B67-E67A-3B1E-321F-4F495F8467A1}"/>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14</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6:notes"/>
          <p:cNvSpPr txBox="1">
            <a:spLocks noGrp="1"/>
          </p:cNvSpPr>
          <p:nvPr>
            <p:ph type="body" idx="1"/>
          </p:nvPr>
        </p:nvSpPr>
        <p:spPr>
          <a:xfrm>
            <a:off x="924450" y="3373515"/>
            <a:ext cx="7387187" cy="2760585"/>
          </a:xfrm>
          <a:prstGeom prst="rect">
            <a:avLst/>
          </a:prstGeom>
        </p:spPr>
        <p:txBody>
          <a:bodyPr spcFirstLastPara="1" wrap="square" lIns="90729" tIns="45352" rIns="90729" bIns="45352" anchor="t" anchorCtr="0">
            <a:noAutofit/>
          </a:bodyPr>
          <a:lstStyle/>
          <a:p>
            <a:pPr marL="0" indent="0"/>
            <a:endParaRPr/>
          </a:p>
        </p:txBody>
      </p:sp>
      <p:sp>
        <p:nvSpPr>
          <p:cNvPr id="352" name="Google Shape;352;p26:notes"/>
          <p:cNvSpPr>
            <a:spLocks noGrp="1" noRot="1" noChangeAspect="1"/>
          </p:cNvSpPr>
          <p:nvPr>
            <p:ph type="sldImg" idx="2"/>
          </p:nvPr>
        </p:nvSpPr>
        <p:spPr>
          <a:xfrm>
            <a:off x="2514600" y="876300"/>
            <a:ext cx="4206875" cy="23669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7E893E3B-085C-A1C1-401F-F4253A55A803}"/>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4B171A27-42A6-5CA4-ECD7-EF54221A1608}"/>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15</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7:notes"/>
          <p:cNvSpPr>
            <a:spLocks noGrp="1" noRot="1" noChangeAspect="1"/>
          </p:cNvSpPr>
          <p:nvPr>
            <p:ph type="sldImg" idx="2"/>
          </p:nvPr>
        </p:nvSpPr>
        <p:spPr>
          <a:xfrm>
            <a:off x="2217738" y="517525"/>
            <a:ext cx="4595812" cy="2586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7:notes"/>
          <p:cNvSpPr txBox="1">
            <a:spLocks noGrp="1"/>
          </p:cNvSpPr>
          <p:nvPr>
            <p:ph type="body" idx="1"/>
          </p:nvPr>
        </p:nvSpPr>
        <p:spPr>
          <a:xfrm>
            <a:off x="903529" y="3275353"/>
            <a:ext cx="7228232" cy="3102963"/>
          </a:xfrm>
          <a:prstGeom prst="rect">
            <a:avLst/>
          </a:prstGeom>
          <a:noFill/>
          <a:ln>
            <a:noFill/>
          </a:ln>
        </p:spPr>
        <p:txBody>
          <a:bodyPr spcFirstLastPara="1" wrap="square" lIns="90705" tIns="90705" rIns="90705" bIns="90705" anchor="t" anchorCtr="0">
            <a:noAutofit/>
          </a:bodyPr>
          <a:lstStyle/>
          <a:p>
            <a:pPr marL="0" indent="0"/>
            <a:r>
              <a:rPr lang="en-US"/>
              <a:t>LAUSD ifieldtrip</a:t>
            </a:r>
            <a:endParaRPr/>
          </a:p>
          <a:p>
            <a:pPr marL="0" indent="0">
              <a:buClr>
                <a:schemeClr val="dk1"/>
              </a:buClr>
              <a:buSzPts val="1100"/>
            </a:pPr>
            <a:r>
              <a:rPr lang="en-US" u="sng">
                <a:solidFill>
                  <a:schemeClr val="hlink"/>
                </a:solidFill>
                <a:hlinkClick r:id="rId3"/>
              </a:rPr>
              <a:t>https://achieve.lausd.net/Page/15087</a:t>
            </a:r>
            <a:r>
              <a:rPr lang="en-US"/>
              <a:t>   </a:t>
            </a:r>
            <a:endParaRPr/>
          </a:p>
          <a:p>
            <a:pPr marL="0" indent="0">
              <a:buClr>
                <a:schemeClr val="dk1"/>
              </a:buClr>
              <a:buSzPts val="1100"/>
            </a:pPr>
            <a:endParaRPr/>
          </a:p>
          <a:p>
            <a:pPr marL="0" indent="0"/>
            <a:endParaRPr/>
          </a:p>
        </p:txBody>
      </p:sp>
      <p:sp>
        <p:nvSpPr>
          <p:cNvPr id="2" name="Header Placeholder 1">
            <a:extLst>
              <a:ext uri="{FF2B5EF4-FFF2-40B4-BE49-F238E27FC236}">
                <a16:creationId xmlns:a16="http://schemas.microsoft.com/office/drawing/2014/main" id="{67175FB7-9DD1-49D8-44B3-AE2CD46DB925}"/>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0AAB5F1E-B54C-B5C1-6609-C9ACC9563A7C}"/>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16</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9:notes"/>
          <p:cNvSpPr>
            <a:spLocks noGrp="1" noRot="1" noChangeAspect="1"/>
          </p:cNvSpPr>
          <p:nvPr>
            <p:ph type="sldImg" idx="2"/>
          </p:nvPr>
        </p:nvSpPr>
        <p:spPr>
          <a:xfrm>
            <a:off x="2217738" y="517525"/>
            <a:ext cx="4595812" cy="2586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9:notes"/>
          <p:cNvSpPr txBox="1">
            <a:spLocks noGrp="1"/>
          </p:cNvSpPr>
          <p:nvPr>
            <p:ph type="body" idx="1"/>
          </p:nvPr>
        </p:nvSpPr>
        <p:spPr>
          <a:xfrm>
            <a:off x="903529" y="3275353"/>
            <a:ext cx="7228232" cy="3102963"/>
          </a:xfrm>
          <a:prstGeom prst="rect">
            <a:avLst/>
          </a:prstGeom>
          <a:noFill/>
          <a:ln>
            <a:noFill/>
          </a:ln>
        </p:spPr>
        <p:txBody>
          <a:bodyPr spcFirstLastPara="1" wrap="square" lIns="90705" tIns="90705" rIns="90705" bIns="90705" anchor="t" anchorCtr="0">
            <a:noAutofit/>
          </a:bodyPr>
          <a:lstStyle/>
          <a:p>
            <a:pPr marL="0" indent="0"/>
            <a:r>
              <a:rPr lang="en-US"/>
              <a:t>Print, make a copy, keep it for your records, and give me a copy.  I need to have all of LAUSD Media Release Forms.  </a:t>
            </a:r>
            <a:endParaRPr/>
          </a:p>
        </p:txBody>
      </p:sp>
      <p:sp>
        <p:nvSpPr>
          <p:cNvPr id="2" name="Header Placeholder 1">
            <a:extLst>
              <a:ext uri="{FF2B5EF4-FFF2-40B4-BE49-F238E27FC236}">
                <a16:creationId xmlns:a16="http://schemas.microsoft.com/office/drawing/2014/main" id="{98754827-88EA-7DBA-6757-573F8D16EAA8}"/>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718BCB7D-EDFA-DB89-8ADE-916723C3D34A}"/>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17</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0:notes"/>
          <p:cNvSpPr txBox="1">
            <a:spLocks noGrp="1"/>
          </p:cNvSpPr>
          <p:nvPr>
            <p:ph type="body" idx="1"/>
          </p:nvPr>
        </p:nvSpPr>
        <p:spPr>
          <a:xfrm>
            <a:off x="924450" y="3373515"/>
            <a:ext cx="7387187" cy="2760585"/>
          </a:xfrm>
          <a:prstGeom prst="rect">
            <a:avLst/>
          </a:prstGeom>
        </p:spPr>
        <p:txBody>
          <a:bodyPr spcFirstLastPara="1" wrap="square" lIns="90729" tIns="45352" rIns="90729" bIns="45352" anchor="t" anchorCtr="0">
            <a:noAutofit/>
          </a:bodyPr>
          <a:lstStyle/>
          <a:p>
            <a:pPr marL="0" indent="0"/>
            <a:endParaRPr/>
          </a:p>
        </p:txBody>
      </p:sp>
      <p:sp>
        <p:nvSpPr>
          <p:cNvPr id="374" name="Google Shape;374;p30:notes"/>
          <p:cNvSpPr>
            <a:spLocks noGrp="1" noRot="1" noChangeAspect="1"/>
          </p:cNvSpPr>
          <p:nvPr>
            <p:ph type="sldImg" idx="2"/>
          </p:nvPr>
        </p:nvSpPr>
        <p:spPr>
          <a:xfrm>
            <a:off x="2514600" y="876300"/>
            <a:ext cx="4206875" cy="23669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C48E2828-0DF7-0AB8-833B-BE8EDDF50678}"/>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DAD7DF88-29A7-29AE-740C-2369FE9D5C9F}"/>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18</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1:notes"/>
          <p:cNvSpPr>
            <a:spLocks noGrp="1" noRot="1" noChangeAspect="1"/>
          </p:cNvSpPr>
          <p:nvPr>
            <p:ph type="sldImg" idx="2"/>
          </p:nvPr>
        </p:nvSpPr>
        <p:spPr>
          <a:xfrm>
            <a:off x="2217738" y="517525"/>
            <a:ext cx="4595812" cy="2586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31:notes"/>
          <p:cNvSpPr txBox="1">
            <a:spLocks noGrp="1"/>
          </p:cNvSpPr>
          <p:nvPr>
            <p:ph type="body" idx="1"/>
          </p:nvPr>
        </p:nvSpPr>
        <p:spPr>
          <a:xfrm>
            <a:off x="903529" y="3275353"/>
            <a:ext cx="7228232" cy="3102963"/>
          </a:xfrm>
          <a:prstGeom prst="rect">
            <a:avLst/>
          </a:prstGeom>
          <a:noFill/>
          <a:ln>
            <a:noFill/>
          </a:ln>
        </p:spPr>
        <p:txBody>
          <a:bodyPr spcFirstLastPara="1" wrap="square" lIns="90705" tIns="90705" rIns="90705" bIns="90705" anchor="t" anchorCtr="0">
            <a:noAutofit/>
          </a:bodyPr>
          <a:lstStyle/>
          <a:p>
            <a:pPr marL="0" indent="0"/>
            <a:endParaRPr/>
          </a:p>
        </p:txBody>
      </p:sp>
      <p:sp>
        <p:nvSpPr>
          <p:cNvPr id="2" name="Header Placeholder 1">
            <a:extLst>
              <a:ext uri="{FF2B5EF4-FFF2-40B4-BE49-F238E27FC236}">
                <a16:creationId xmlns:a16="http://schemas.microsoft.com/office/drawing/2014/main" id="{0C7FC25D-6EEA-E6D0-2B8F-91D162798B98}"/>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C72D2B96-15DB-30CB-C239-AE83E4DCF236}"/>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19</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66fcc79c33_0_0:notes"/>
          <p:cNvSpPr>
            <a:spLocks noGrp="1" noRot="1" noChangeAspect="1"/>
          </p:cNvSpPr>
          <p:nvPr>
            <p:ph type="sldImg" idx="2"/>
          </p:nvPr>
        </p:nvSpPr>
        <p:spPr>
          <a:xfrm>
            <a:off x="2514600" y="876300"/>
            <a:ext cx="4206875" cy="23669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66fcc79c33_0_0:notes"/>
          <p:cNvSpPr txBox="1">
            <a:spLocks noGrp="1"/>
          </p:cNvSpPr>
          <p:nvPr>
            <p:ph type="body" idx="1"/>
          </p:nvPr>
        </p:nvSpPr>
        <p:spPr>
          <a:xfrm>
            <a:off x="924449" y="3373515"/>
            <a:ext cx="7387269" cy="2760658"/>
          </a:xfrm>
          <a:prstGeom prst="rect">
            <a:avLst/>
          </a:prstGeom>
        </p:spPr>
        <p:txBody>
          <a:bodyPr spcFirstLastPara="1" wrap="square" lIns="90729" tIns="45352" rIns="90729" bIns="45352" anchor="t" anchorCtr="0">
            <a:noAutofit/>
          </a:bodyPr>
          <a:lstStyle/>
          <a:p>
            <a:pPr marL="0" indent="0"/>
            <a:r>
              <a:rPr lang="en-US"/>
              <a:t>Kearstie - intro</a:t>
            </a:r>
            <a:endParaRPr/>
          </a:p>
        </p:txBody>
      </p:sp>
      <p:sp>
        <p:nvSpPr>
          <p:cNvPr id="272" name="Google Shape;272;g166fcc79c33_0_0:notes"/>
          <p:cNvSpPr txBox="1">
            <a:spLocks noGrp="1"/>
          </p:cNvSpPr>
          <p:nvPr>
            <p:ph type="sldNum" idx="12"/>
          </p:nvPr>
        </p:nvSpPr>
        <p:spPr>
          <a:xfrm>
            <a:off x="5230851" y="6658444"/>
            <a:ext cx="4003284" cy="352009"/>
          </a:xfrm>
          <a:prstGeom prst="rect">
            <a:avLst/>
          </a:prstGeom>
        </p:spPr>
        <p:txBody>
          <a:bodyPr spcFirstLastPara="1" wrap="square" lIns="90729" tIns="45352" rIns="90729" bIns="45352" anchor="b" anchorCtr="0">
            <a:noAutofit/>
          </a:bodyPr>
          <a:lstStyle/>
          <a:p>
            <a:pPr algn="r"/>
            <a:fld id="{00000000-1234-1234-1234-123412341234}" type="slidenum">
              <a:rPr lang="en-US"/>
              <a:pPr algn="r"/>
              <a:t>2</a:t>
            </a:fld>
            <a:endParaRPr/>
          </a:p>
        </p:txBody>
      </p:sp>
      <p:sp>
        <p:nvSpPr>
          <p:cNvPr id="2" name="Header Placeholder 1">
            <a:extLst>
              <a:ext uri="{FF2B5EF4-FFF2-40B4-BE49-F238E27FC236}">
                <a16:creationId xmlns:a16="http://schemas.microsoft.com/office/drawing/2014/main" id="{892FDA41-7271-C51B-4E37-B30FBCE394DE}"/>
              </a:ext>
            </a:extLst>
          </p:cNvPr>
          <p:cNvSpPr>
            <a:spLocks noGrp="1"/>
          </p:cNvSpPr>
          <p:nvPr>
            <p:ph type="hdr" idx="2"/>
          </p:nvPr>
        </p:nvSpPr>
        <p:spPr/>
        <p:txBody>
          <a:bodyPr/>
          <a:lstStyle/>
          <a:p>
            <a:r>
              <a:rPr lang="en-US"/>
              <a:t>LAUSD VEX IQ Robotics Competition (VIQRC) League Orientation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2:notes"/>
          <p:cNvSpPr>
            <a:spLocks noGrp="1" noRot="1" noChangeAspect="1"/>
          </p:cNvSpPr>
          <p:nvPr>
            <p:ph type="sldImg" idx="2"/>
          </p:nvPr>
        </p:nvSpPr>
        <p:spPr>
          <a:xfrm>
            <a:off x="2217738" y="517525"/>
            <a:ext cx="4595812" cy="2586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2:notes"/>
          <p:cNvSpPr txBox="1">
            <a:spLocks noGrp="1"/>
          </p:cNvSpPr>
          <p:nvPr>
            <p:ph type="body" idx="1"/>
          </p:nvPr>
        </p:nvSpPr>
        <p:spPr>
          <a:xfrm>
            <a:off x="903529" y="3275353"/>
            <a:ext cx="7228232" cy="3102963"/>
          </a:xfrm>
          <a:prstGeom prst="rect">
            <a:avLst/>
          </a:prstGeom>
          <a:noFill/>
          <a:ln>
            <a:noFill/>
          </a:ln>
        </p:spPr>
        <p:txBody>
          <a:bodyPr spcFirstLastPara="1" wrap="square" lIns="90705" tIns="90705" rIns="90705" bIns="90705" anchor="t" anchorCtr="0">
            <a:noAutofit/>
          </a:bodyPr>
          <a:lstStyle/>
          <a:p>
            <a:pPr marL="0" indent="0"/>
            <a:endParaRPr/>
          </a:p>
        </p:txBody>
      </p:sp>
      <p:sp>
        <p:nvSpPr>
          <p:cNvPr id="2" name="Header Placeholder 1">
            <a:extLst>
              <a:ext uri="{FF2B5EF4-FFF2-40B4-BE49-F238E27FC236}">
                <a16:creationId xmlns:a16="http://schemas.microsoft.com/office/drawing/2014/main" id="{C92EFCAB-EE69-A2C2-DC27-A54A4DBF639F}"/>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49CED8AE-AC6D-DF8A-E165-CB9177C85ED6}"/>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20</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2:notes"/>
          <p:cNvSpPr>
            <a:spLocks noGrp="1" noRot="1" noChangeAspect="1"/>
          </p:cNvSpPr>
          <p:nvPr>
            <p:ph type="sldImg" idx="2"/>
          </p:nvPr>
        </p:nvSpPr>
        <p:spPr>
          <a:xfrm>
            <a:off x="2217738" y="517525"/>
            <a:ext cx="4595812" cy="2586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2:notes"/>
          <p:cNvSpPr txBox="1">
            <a:spLocks noGrp="1"/>
          </p:cNvSpPr>
          <p:nvPr>
            <p:ph type="body" idx="1"/>
          </p:nvPr>
        </p:nvSpPr>
        <p:spPr>
          <a:xfrm>
            <a:off x="903529" y="3275353"/>
            <a:ext cx="7228232" cy="3102963"/>
          </a:xfrm>
          <a:prstGeom prst="rect">
            <a:avLst/>
          </a:prstGeom>
          <a:noFill/>
          <a:ln>
            <a:noFill/>
          </a:ln>
        </p:spPr>
        <p:txBody>
          <a:bodyPr spcFirstLastPara="1" wrap="square" lIns="90705" tIns="90705" rIns="90705" bIns="90705" anchor="t" anchorCtr="0">
            <a:noAutofit/>
          </a:bodyPr>
          <a:lstStyle/>
          <a:p>
            <a:pPr marL="0" indent="0"/>
            <a:endParaRPr/>
          </a:p>
        </p:txBody>
      </p:sp>
      <p:sp>
        <p:nvSpPr>
          <p:cNvPr id="2" name="Header Placeholder 1">
            <a:extLst>
              <a:ext uri="{FF2B5EF4-FFF2-40B4-BE49-F238E27FC236}">
                <a16:creationId xmlns:a16="http://schemas.microsoft.com/office/drawing/2014/main" id="{B2DFCE3E-72B3-44F3-20C7-CBFCB56355D6}"/>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9D5F4521-E5D9-8EC4-2C40-BAFBAF9B8821}"/>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21</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601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48ced733a7_0_0:notes"/>
          <p:cNvSpPr>
            <a:spLocks noGrp="1" noRot="1" noChangeAspect="1"/>
          </p:cNvSpPr>
          <p:nvPr>
            <p:ph type="sldImg" idx="2"/>
          </p:nvPr>
        </p:nvSpPr>
        <p:spPr>
          <a:xfrm>
            <a:off x="2514600" y="876300"/>
            <a:ext cx="4206875" cy="23669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48ced733a7_0_0:notes"/>
          <p:cNvSpPr txBox="1">
            <a:spLocks noGrp="1"/>
          </p:cNvSpPr>
          <p:nvPr>
            <p:ph type="body" idx="1"/>
          </p:nvPr>
        </p:nvSpPr>
        <p:spPr>
          <a:xfrm>
            <a:off x="924449" y="3373515"/>
            <a:ext cx="7387269" cy="2760658"/>
          </a:xfrm>
          <a:prstGeom prst="rect">
            <a:avLst/>
          </a:prstGeom>
        </p:spPr>
        <p:txBody>
          <a:bodyPr spcFirstLastPara="1" wrap="square" lIns="90729" tIns="45352" rIns="90729" bIns="45352" anchor="t" anchorCtr="0">
            <a:noAutofit/>
          </a:bodyPr>
          <a:lstStyle/>
          <a:p>
            <a:pPr marL="0" indent="0"/>
            <a:r>
              <a:rPr lang="en-US"/>
              <a:t>Kearstie - intro</a:t>
            </a:r>
            <a:endParaRPr/>
          </a:p>
        </p:txBody>
      </p:sp>
      <p:sp>
        <p:nvSpPr>
          <p:cNvPr id="281" name="Google Shape;281;g248ced733a7_0_0:notes"/>
          <p:cNvSpPr txBox="1">
            <a:spLocks noGrp="1"/>
          </p:cNvSpPr>
          <p:nvPr>
            <p:ph type="sldNum" idx="12"/>
          </p:nvPr>
        </p:nvSpPr>
        <p:spPr>
          <a:xfrm>
            <a:off x="5230851" y="6658444"/>
            <a:ext cx="4003284" cy="352009"/>
          </a:xfrm>
          <a:prstGeom prst="rect">
            <a:avLst/>
          </a:prstGeom>
        </p:spPr>
        <p:txBody>
          <a:bodyPr spcFirstLastPara="1" wrap="square" lIns="90729" tIns="45352" rIns="90729" bIns="45352" anchor="b" anchorCtr="0">
            <a:noAutofit/>
          </a:bodyPr>
          <a:lstStyle/>
          <a:p>
            <a:pPr algn="r"/>
            <a:fld id="{00000000-1234-1234-1234-123412341234}" type="slidenum">
              <a:rPr lang="en-US"/>
              <a:pPr algn="r"/>
              <a:t>3</a:t>
            </a:fld>
            <a:endParaRPr/>
          </a:p>
        </p:txBody>
      </p:sp>
      <p:sp>
        <p:nvSpPr>
          <p:cNvPr id="2" name="Header Placeholder 1">
            <a:extLst>
              <a:ext uri="{FF2B5EF4-FFF2-40B4-BE49-F238E27FC236}">
                <a16:creationId xmlns:a16="http://schemas.microsoft.com/office/drawing/2014/main" id="{BF0B7E43-3A49-D64C-A52C-184125BAE8D8}"/>
              </a:ext>
            </a:extLst>
          </p:cNvPr>
          <p:cNvSpPr>
            <a:spLocks noGrp="1"/>
          </p:cNvSpPr>
          <p:nvPr>
            <p:ph type="hdr" idx="2"/>
          </p:nvPr>
        </p:nvSpPr>
        <p:spPr/>
        <p:txBody>
          <a:bodyPr/>
          <a:lstStyle/>
          <a:p>
            <a:r>
              <a:rPr lang="en-US"/>
              <a:t>LAUSD VEX IQ Robotics Competition (VIQRC) League Orientation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notes"/>
          <p:cNvSpPr>
            <a:spLocks noGrp="1" noRot="1" noChangeAspect="1"/>
          </p:cNvSpPr>
          <p:nvPr>
            <p:ph type="sldImg" idx="2"/>
          </p:nvPr>
        </p:nvSpPr>
        <p:spPr>
          <a:xfrm>
            <a:off x="2106613" y="501650"/>
            <a:ext cx="4446587" cy="250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5:notes"/>
          <p:cNvSpPr txBox="1">
            <a:spLocks noGrp="1"/>
          </p:cNvSpPr>
          <p:nvPr>
            <p:ph type="body" idx="1"/>
          </p:nvPr>
        </p:nvSpPr>
        <p:spPr>
          <a:xfrm>
            <a:off x="865883" y="3171372"/>
            <a:ext cx="6927056" cy="3004458"/>
          </a:xfrm>
          <a:prstGeom prst="rect">
            <a:avLst/>
          </a:prstGeom>
          <a:noFill/>
          <a:ln>
            <a:noFill/>
          </a:ln>
        </p:spPr>
        <p:txBody>
          <a:bodyPr spcFirstLastPara="1" wrap="square" lIns="87452" tIns="87452" rIns="87452" bIns="87452" anchor="t" anchorCtr="0">
            <a:noAutofit/>
          </a:bodyPr>
          <a:lstStyle/>
          <a:p>
            <a:pPr marL="0" indent="0"/>
            <a:r>
              <a:rPr lang="en-US"/>
              <a:t>Kearstie - </a:t>
            </a:r>
            <a:endParaRPr/>
          </a:p>
          <a:p>
            <a:pPr marL="0" indent="0"/>
            <a:r>
              <a:rPr lang="en-US"/>
              <a:t>Let’s start with why we do robotics. 4 Cs.  21st Century Skill Set. Preparing students for future opportunities and careers. </a:t>
            </a:r>
            <a:endParaRPr/>
          </a:p>
          <a:p>
            <a:pPr marL="0" indent="0"/>
            <a:endParaRPr/>
          </a:p>
        </p:txBody>
      </p:sp>
      <p:sp>
        <p:nvSpPr>
          <p:cNvPr id="2" name="Header Placeholder 1">
            <a:extLst>
              <a:ext uri="{FF2B5EF4-FFF2-40B4-BE49-F238E27FC236}">
                <a16:creationId xmlns:a16="http://schemas.microsoft.com/office/drawing/2014/main" id="{CF5F7168-499D-BA27-5740-084E170B80A8}"/>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11702E9F-E567-B842-712F-85B528FDE18E}"/>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4</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6:notes"/>
          <p:cNvSpPr>
            <a:spLocks noGrp="1" noRot="1" noChangeAspect="1"/>
          </p:cNvSpPr>
          <p:nvPr>
            <p:ph type="sldImg" idx="2"/>
          </p:nvPr>
        </p:nvSpPr>
        <p:spPr>
          <a:xfrm>
            <a:off x="2106613" y="501650"/>
            <a:ext cx="4446587" cy="250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6:notes"/>
          <p:cNvSpPr txBox="1">
            <a:spLocks noGrp="1"/>
          </p:cNvSpPr>
          <p:nvPr>
            <p:ph type="body" idx="1"/>
          </p:nvPr>
        </p:nvSpPr>
        <p:spPr>
          <a:xfrm>
            <a:off x="865883" y="3171372"/>
            <a:ext cx="6927056" cy="3004458"/>
          </a:xfrm>
          <a:prstGeom prst="rect">
            <a:avLst/>
          </a:prstGeom>
          <a:noFill/>
          <a:ln>
            <a:noFill/>
          </a:ln>
        </p:spPr>
        <p:txBody>
          <a:bodyPr spcFirstLastPara="1" wrap="square" lIns="87452" tIns="87452" rIns="87452" bIns="87452" anchor="t" anchorCtr="0">
            <a:noAutofit/>
          </a:bodyPr>
          <a:lstStyle/>
          <a:p>
            <a:pPr marL="0" indent="0"/>
            <a:r>
              <a:rPr lang="en-US"/>
              <a:t>Kearstie - read slide</a:t>
            </a:r>
            <a:endParaRPr/>
          </a:p>
        </p:txBody>
      </p:sp>
      <p:sp>
        <p:nvSpPr>
          <p:cNvPr id="2" name="Header Placeholder 1">
            <a:extLst>
              <a:ext uri="{FF2B5EF4-FFF2-40B4-BE49-F238E27FC236}">
                <a16:creationId xmlns:a16="http://schemas.microsoft.com/office/drawing/2014/main" id="{3E011622-847A-DF9B-8C32-5DE355A56C77}"/>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63A31A88-769A-DC0F-BCCD-AEC8953936E7}"/>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5</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7:notes"/>
          <p:cNvSpPr>
            <a:spLocks noGrp="1" noRot="1" noChangeAspect="1"/>
          </p:cNvSpPr>
          <p:nvPr>
            <p:ph type="sldImg" idx="2"/>
          </p:nvPr>
        </p:nvSpPr>
        <p:spPr>
          <a:xfrm>
            <a:off x="2106613" y="501650"/>
            <a:ext cx="4446587" cy="250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7:notes"/>
          <p:cNvSpPr txBox="1">
            <a:spLocks noGrp="1"/>
          </p:cNvSpPr>
          <p:nvPr>
            <p:ph type="body" idx="1"/>
          </p:nvPr>
        </p:nvSpPr>
        <p:spPr>
          <a:xfrm>
            <a:off x="865883" y="3171372"/>
            <a:ext cx="6927056" cy="3004458"/>
          </a:xfrm>
          <a:prstGeom prst="rect">
            <a:avLst/>
          </a:prstGeom>
          <a:noFill/>
          <a:ln>
            <a:noFill/>
          </a:ln>
        </p:spPr>
        <p:txBody>
          <a:bodyPr spcFirstLastPara="1" wrap="square" lIns="87452" tIns="87452" rIns="87452" bIns="87452" anchor="t" anchorCtr="0">
            <a:noAutofit/>
          </a:bodyPr>
          <a:lstStyle/>
          <a:p>
            <a:pPr marL="0" indent="0"/>
            <a:endParaRPr/>
          </a:p>
        </p:txBody>
      </p:sp>
      <p:sp>
        <p:nvSpPr>
          <p:cNvPr id="2" name="Header Placeholder 1">
            <a:extLst>
              <a:ext uri="{FF2B5EF4-FFF2-40B4-BE49-F238E27FC236}">
                <a16:creationId xmlns:a16="http://schemas.microsoft.com/office/drawing/2014/main" id="{E293CE6F-07B8-75A0-DF6B-735B3FC0685B}"/>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12AC2236-F3D3-C76D-212A-5EBE304CDC4B}"/>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6</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8:notes"/>
          <p:cNvSpPr>
            <a:spLocks noGrp="1" noRot="1" noChangeAspect="1"/>
          </p:cNvSpPr>
          <p:nvPr>
            <p:ph type="sldImg" idx="2"/>
          </p:nvPr>
        </p:nvSpPr>
        <p:spPr>
          <a:xfrm>
            <a:off x="2106613" y="501650"/>
            <a:ext cx="4446587" cy="250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8:notes"/>
          <p:cNvSpPr txBox="1">
            <a:spLocks noGrp="1"/>
          </p:cNvSpPr>
          <p:nvPr>
            <p:ph type="body" idx="1"/>
          </p:nvPr>
        </p:nvSpPr>
        <p:spPr>
          <a:xfrm>
            <a:off x="865883" y="3171372"/>
            <a:ext cx="6927056" cy="3004458"/>
          </a:xfrm>
          <a:prstGeom prst="rect">
            <a:avLst/>
          </a:prstGeom>
          <a:noFill/>
          <a:ln>
            <a:noFill/>
          </a:ln>
        </p:spPr>
        <p:txBody>
          <a:bodyPr spcFirstLastPara="1" wrap="square" lIns="87452" tIns="87452" rIns="87452" bIns="87452" anchor="t" anchorCtr="0">
            <a:noAutofit/>
          </a:bodyPr>
          <a:lstStyle/>
          <a:p>
            <a:pPr marL="0" indent="0"/>
            <a:r>
              <a:rPr lang="en-US"/>
              <a:t>Kearstie - read slide</a:t>
            </a:r>
            <a:endParaRPr/>
          </a:p>
        </p:txBody>
      </p:sp>
      <p:sp>
        <p:nvSpPr>
          <p:cNvPr id="2" name="Header Placeholder 1">
            <a:extLst>
              <a:ext uri="{FF2B5EF4-FFF2-40B4-BE49-F238E27FC236}">
                <a16:creationId xmlns:a16="http://schemas.microsoft.com/office/drawing/2014/main" id="{E24A047B-F315-43B8-6165-6731CCC4582E}"/>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BB26D1BA-EF74-F422-A14A-03EC5158BA87}"/>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7</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9:notes"/>
          <p:cNvSpPr txBox="1">
            <a:spLocks noGrp="1"/>
          </p:cNvSpPr>
          <p:nvPr>
            <p:ph type="body" idx="1"/>
          </p:nvPr>
        </p:nvSpPr>
        <p:spPr>
          <a:xfrm>
            <a:off x="924450" y="3373515"/>
            <a:ext cx="7387187" cy="2760585"/>
          </a:xfrm>
          <a:prstGeom prst="rect">
            <a:avLst/>
          </a:prstGeom>
        </p:spPr>
        <p:txBody>
          <a:bodyPr spcFirstLastPara="1" wrap="square" lIns="90729" tIns="45352" rIns="90729" bIns="45352" anchor="t" anchorCtr="0">
            <a:noAutofit/>
          </a:bodyPr>
          <a:lstStyle/>
          <a:p>
            <a:pPr marL="0" indent="0"/>
            <a:r>
              <a:rPr lang="en-US"/>
              <a:t>Kearstie - play video</a:t>
            </a:r>
            <a:endParaRPr/>
          </a:p>
        </p:txBody>
      </p:sp>
      <p:sp>
        <p:nvSpPr>
          <p:cNvPr id="316" name="Google Shape;316;p9:notes"/>
          <p:cNvSpPr>
            <a:spLocks noGrp="1" noRot="1" noChangeAspect="1"/>
          </p:cNvSpPr>
          <p:nvPr>
            <p:ph type="sldImg" idx="2"/>
          </p:nvPr>
        </p:nvSpPr>
        <p:spPr>
          <a:xfrm>
            <a:off x="2514600" y="876300"/>
            <a:ext cx="4206875" cy="23669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600B45D4-9573-6D68-3CE4-06CF0FFE0205}"/>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10B7CF3F-041E-1A4F-5238-C7F862322A7C}"/>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8</a:t>
            </a:fld>
            <a:endParaRPr lang="en-US" sz="11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0:notes"/>
          <p:cNvSpPr txBox="1">
            <a:spLocks noGrp="1"/>
          </p:cNvSpPr>
          <p:nvPr>
            <p:ph type="body" idx="1"/>
          </p:nvPr>
        </p:nvSpPr>
        <p:spPr>
          <a:xfrm>
            <a:off x="924450" y="3373515"/>
            <a:ext cx="7387187" cy="2760585"/>
          </a:xfrm>
          <a:prstGeom prst="rect">
            <a:avLst/>
          </a:prstGeom>
        </p:spPr>
        <p:txBody>
          <a:bodyPr spcFirstLastPara="1" wrap="square" lIns="90729" tIns="45352" rIns="90729" bIns="45352" anchor="t" anchorCtr="0">
            <a:noAutofit/>
          </a:bodyPr>
          <a:lstStyle/>
          <a:p>
            <a:pPr marL="0" indent="0"/>
            <a:endParaRPr/>
          </a:p>
        </p:txBody>
      </p:sp>
      <p:sp>
        <p:nvSpPr>
          <p:cNvPr id="322" name="Google Shape;322;p10:notes"/>
          <p:cNvSpPr>
            <a:spLocks noGrp="1" noRot="1" noChangeAspect="1"/>
          </p:cNvSpPr>
          <p:nvPr>
            <p:ph type="sldImg" idx="2"/>
          </p:nvPr>
        </p:nvSpPr>
        <p:spPr>
          <a:xfrm>
            <a:off x="2514600" y="876300"/>
            <a:ext cx="4206875" cy="23669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5E30BC67-F424-2CF2-3CCD-E253C2550B42}"/>
              </a:ext>
            </a:extLst>
          </p:cNvPr>
          <p:cNvSpPr>
            <a:spLocks noGrp="1"/>
          </p:cNvSpPr>
          <p:nvPr>
            <p:ph type="hdr" idx="2"/>
          </p:nvPr>
        </p:nvSpPr>
        <p:spPr/>
        <p:txBody>
          <a:bodyPr/>
          <a:lstStyle/>
          <a:p>
            <a:r>
              <a:rPr lang="en-US"/>
              <a:t>LAUSD VEX IQ Robotics Competition (VIQRC) League Orientation</a:t>
            </a:r>
          </a:p>
        </p:txBody>
      </p:sp>
      <p:sp>
        <p:nvSpPr>
          <p:cNvPr id="3" name="Slide Number Placeholder 2">
            <a:extLst>
              <a:ext uri="{FF2B5EF4-FFF2-40B4-BE49-F238E27FC236}">
                <a16:creationId xmlns:a16="http://schemas.microsoft.com/office/drawing/2014/main" id="{7A93520E-6C27-320A-6F2E-FEAEEBD13E74}"/>
              </a:ext>
            </a:extLst>
          </p:cNvPr>
          <p:cNvSpPr>
            <a:spLocks noGrp="1"/>
          </p:cNvSpPr>
          <p:nvPr>
            <p:ph type="sldNum" idx="12"/>
          </p:nvPr>
        </p:nvSpPr>
        <p:spPr/>
        <p:txBody>
          <a:bodyPr/>
          <a:lstStyle/>
          <a:p>
            <a:pPr algn="r"/>
            <a:fld id="{00000000-1234-1234-1234-123412341234}" type="slidenum">
              <a:rPr lang="en-US" sz="1100" smtClean="0">
                <a:solidFill>
                  <a:schemeClr val="dk1"/>
                </a:solidFill>
                <a:latin typeface="Calibri"/>
                <a:ea typeface="Calibri"/>
                <a:cs typeface="Calibri"/>
                <a:sym typeface="Calibri"/>
              </a:rPr>
              <a:pPr algn="r"/>
              <a:t>9</a:t>
            </a:fld>
            <a:endParaRPr lang="en-US" sz="11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4"/>
        <p:cNvGrpSpPr/>
        <p:nvPr/>
      </p:nvGrpSpPr>
      <p:grpSpPr>
        <a:xfrm>
          <a:off x="0" y="0"/>
          <a:ext cx="0" cy="0"/>
          <a:chOff x="0" y="0"/>
          <a:chExt cx="0" cy="0"/>
        </a:xfrm>
      </p:grpSpPr>
      <p:sp>
        <p:nvSpPr>
          <p:cNvPr id="245" name="Google Shape;24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11"/>
          <p:cNvSpPr>
            <a:spLocks noGrp="1"/>
          </p:cNvSpPr>
          <p:nvPr>
            <p:ph type="pic" idx="2"/>
          </p:nvPr>
        </p:nvSpPr>
        <p:spPr>
          <a:xfrm>
            <a:off x="5183188" y="987425"/>
            <a:ext cx="6172200" cy="4873625"/>
          </a:xfrm>
          <a:prstGeom prst="rect">
            <a:avLst/>
          </a:prstGeom>
          <a:noFill/>
          <a:ln>
            <a:noFill/>
          </a:ln>
        </p:spPr>
      </p:sp>
      <p:sp>
        <p:nvSpPr>
          <p:cNvPr id="247" name="Google Shape;247;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8" name="Google Shape;24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1"/>
        <p:cNvGrpSpPr/>
        <p:nvPr/>
      </p:nvGrpSpPr>
      <p:grpSpPr>
        <a:xfrm>
          <a:off x="0" y="0"/>
          <a:ext cx="0" cy="0"/>
          <a:chOff x="0" y="0"/>
          <a:chExt cx="0" cy="0"/>
        </a:xfrm>
      </p:grpSpPr>
      <p:sp>
        <p:nvSpPr>
          <p:cNvPr id="252" name="Google Shape;25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7"/>
        <p:cNvGrpSpPr/>
        <p:nvPr/>
      </p:nvGrpSpPr>
      <p:grpSpPr>
        <a:xfrm>
          <a:off x="0" y="0"/>
          <a:ext cx="0" cy="0"/>
          <a:chOff x="0" y="0"/>
          <a:chExt cx="0" cy="0"/>
        </a:xfrm>
      </p:grpSpPr>
      <p:sp>
        <p:nvSpPr>
          <p:cNvPr id="258" name="Google Shape;258;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grpSp>
        <p:nvGrpSpPr>
          <p:cNvPr id="28" name="Google Shape;28;p4"/>
          <p:cNvGrpSpPr/>
          <p:nvPr/>
        </p:nvGrpSpPr>
        <p:grpSpPr>
          <a:xfrm>
            <a:off x="186" y="106"/>
            <a:ext cx="12213327" cy="6870013"/>
            <a:chOff x="3843650" y="2891150"/>
            <a:chExt cx="3447625" cy="2585725"/>
          </a:xfrm>
        </p:grpSpPr>
        <p:sp>
          <p:nvSpPr>
            <p:cNvPr id="29" name="Google Shape;29;p4"/>
            <p:cNvSpPr/>
            <p:nvPr/>
          </p:nvSpPr>
          <p:spPr>
            <a:xfrm>
              <a:off x="6911650" y="2942500"/>
              <a:ext cx="56425" cy="5075"/>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 name="Google Shape;30;p4"/>
            <p:cNvSpPr/>
            <p:nvPr/>
          </p:nvSpPr>
          <p:spPr>
            <a:xfrm>
              <a:off x="4378125" y="2979525"/>
              <a:ext cx="20225" cy="17700"/>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 name="Google Shape;31;p4"/>
            <p:cNvSpPr/>
            <p:nvPr/>
          </p:nvSpPr>
          <p:spPr>
            <a:xfrm>
              <a:off x="4356250" y="2955975"/>
              <a:ext cx="63150" cy="59775"/>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2" name="Google Shape;32;p4"/>
            <p:cNvSpPr/>
            <p:nvPr/>
          </p:nvSpPr>
          <p:spPr>
            <a:xfrm>
              <a:off x="4518700" y="2973650"/>
              <a:ext cx="18550" cy="19375"/>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3" name="Google Shape;33;p4"/>
            <p:cNvSpPr/>
            <p:nvPr/>
          </p:nvSpPr>
          <p:spPr>
            <a:xfrm>
              <a:off x="4386550" y="2891150"/>
              <a:ext cx="8450" cy="57275"/>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4" name="Google Shape;34;p4"/>
            <p:cNvSpPr/>
            <p:nvPr/>
          </p:nvSpPr>
          <p:spPr>
            <a:xfrm>
              <a:off x="4526275" y="2891150"/>
              <a:ext cx="62300" cy="5557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 name="Google Shape;35;p4"/>
            <p:cNvSpPr/>
            <p:nvPr/>
          </p:nvSpPr>
          <p:spPr>
            <a:xfrm>
              <a:off x="3896675" y="2891150"/>
              <a:ext cx="62325" cy="11825"/>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6" name="Google Shape;36;p4"/>
            <p:cNvSpPr/>
            <p:nvPr/>
          </p:nvSpPr>
          <p:spPr>
            <a:xfrm>
              <a:off x="4501875" y="2950925"/>
              <a:ext cx="58100" cy="59775"/>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7" name="Google Shape;37;p4"/>
            <p:cNvSpPr/>
            <p:nvPr/>
          </p:nvSpPr>
          <p:spPr>
            <a:xfrm>
              <a:off x="4484200" y="2917250"/>
              <a:ext cx="15175" cy="1685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8" name="Google Shape;38;p4"/>
            <p:cNvSpPr/>
            <p:nvPr/>
          </p:nvSpPr>
          <p:spPr>
            <a:xfrm>
              <a:off x="4390750" y="2891150"/>
              <a:ext cx="58125" cy="56425"/>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 name="Google Shape;39;p4"/>
            <p:cNvSpPr/>
            <p:nvPr/>
          </p:nvSpPr>
          <p:spPr>
            <a:xfrm>
              <a:off x="4455575" y="2891150"/>
              <a:ext cx="8450" cy="52225"/>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0" name="Google Shape;40;p4"/>
            <p:cNvSpPr/>
            <p:nvPr/>
          </p:nvSpPr>
          <p:spPr>
            <a:xfrm>
              <a:off x="4596975" y="2891150"/>
              <a:ext cx="62325" cy="4717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 name="Google Shape;41;p4"/>
            <p:cNvSpPr/>
            <p:nvPr/>
          </p:nvSpPr>
          <p:spPr>
            <a:xfrm>
              <a:off x="4245150" y="2892850"/>
              <a:ext cx="63150" cy="58925"/>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2" name="Google Shape;42;p4"/>
            <p:cNvSpPr/>
            <p:nvPr/>
          </p:nvSpPr>
          <p:spPr>
            <a:xfrm>
              <a:off x="4341950" y="2923150"/>
              <a:ext cx="10950" cy="17700"/>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3" name="Google Shape;43;p4"/>
            <p:cNvSpPr/>
            <p:nvPr/>
          </p:nvSpPr>
          <p:spPr>
            <a:xfrm>
              <a:off x="4272075" y="2926500"/>
              <a:ext cx="14350" cy="17700"/>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4" name="Google Shape;44;p4"/>
            <p:cNvSpPr/>
            <p:nvPr/>
          </p:nvSpPr>
          <p:spPr>
            <a:xfrm>
              <a:off x="4124775" y="2891150"/>
              <a:ext cx="10125" cy="25"/>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5" name="Google Shape;45;p4"/>
            <p:cNvSpPr/>
            <p:nvPr/>
          </p:nvSpPr>
          <p:spPr>
            <a:xfrm>
              <a:off x="3843650" y="3535050"/>
              <a:ext cx="196150" cy="30135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6" name="Google Shape;46;p4"/>
            <p:cNvSpPr/>
            <p:nvPr/>
          </p:nvSpPr>
          <p:spPr>
            <a:xfrm>
              <a:off x="4035575" y="2903775"/>
              <a:ext cx="7600" cy="58950"/>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 name="Google Shape;47;p4"/>
            <p:cNvSpPr/>
            <p:nvPr/>
          </p:nvSpPr>
          <p:spPr>
            <a:xfrm>
              <a:off x="4414325" y="2920625"/>
              <a:ext cx="12650" cy="19375"/>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 name="Google Shape;48;p4"/>
            <p:cNvSpPr/>
            <p:nvPr/>
          </p:nvSpPr>
          <p:spPr>
            <a:xfrm>
              <a:off x="4049025" y="2891150"/>
              <a:ext cx="56425" cy="425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9" name="Google Shape;49;p4"/>
            <p:cNvSpPr/>
            <p:nvPr/>
          </p:nvSpPr>
          <p:spPr>
            <a:xfrm>
              <a:off x="4175275" y="2893675"/>
              <a:ext cx="62325" cy="67375"/>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 name="Google Shape;50;p4"/>
            <p:cNvSpPr/>
            <p:nvPr/>
          </p:nvSpPr>
          <p:spPr>
            <a:xfrm>
              <a:off x="4060825" y="2929025"/>
              <a:ext cx="17700" cy="2612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1" name="Google Shape;51;p4"/>
            <p:cNvSpPr/>
            <p:nvPr/>
          </p:nvSpPr>
          <p:spPr>
            <a:xfrm>
              <a:off x="4039775" y="2901250"/>
              <a:ext cx="58100" cy="60625"/>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2" name="Google Shape;52;p4"/>
            <p:cNvSpPr/>
            <p:nvPr/>
          </p:nvSpPr>
          <p:spPr>
            <a:xfrm>
              <a:off x="4114675" y="2891150"/>
              <a:ext cx="4250" cy="875"/>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3" name="Google Shape;53;p4"/>
            <p:cNvSpPr/>
            <p:nvPr/>
          </p:nvSpPr>
          <p:spPr>
            <a:xfrm>
              <a:off x="4286400" y="2956800"/>
              <a:ext cx="62300" cy="67375"/>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4" name="Google Shape;54;p4"/>
            <p:cNvSpPr/>
            <p:nvPr/>
          </p:nvSpPr>
          <p:spPr>
            <a:xfrm>
              <a:off x="4288075" y="3030025"/>
              <a:ext cx="6750" cy="58125"/>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5" name="Google Shape;55;p4"/>
            <p:cNvSpPr/>
            <p:nvPr/>
          </p:nvSpPr>
          <p:spPr>
            <a:xfrm>
              <a:off x="4312475" y="2982050"/>
              <a:ext cx="15175" cy="17700"/>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6" name="Google Shape;56;p4"/>
            <p:cNvSpPr/>
            <p:nvPr/>
          </p:nvSpPr>
          <p:spPr>
            <a:xfrm>
              <a:off x="4315850" y="2891150"/>
              <a:ext cx="64000" cy="58950"/>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7" name="Google Shape;57;p4"/>
            <p:cNvSpPr/>
            <p:nvPr/>
          </p:nvSpPr>
          <p:spPr>
            <a:xfrm>
              <a:off x="4552375" y="2915575"/>
              <a:ext cx="15175" cy="17700"/>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8" name="Google Shape;58;p4"/>
            <p:cNvSpPr/>
            <p:nvPr/>
          </p:nvSpPr>
          <p:spPr>
            <a:xfrm>
              <a:off x="4171925" y="2986275"/>
              <a:ext cx="14325" cy="21050"/>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9" name="Google Shape;59;p4"/>
            <p:cNvSpPr/>
            <p:nvPr/>
          </p:nvSpPr>
          <p:spPr>
            <a:xfrm>
              <a:off x="4150025" y="2965225"/>
              <a:ext cx="58950" cy="59775"/>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0" name="Google Shape;60;p4"/>
            <p:cNvSpPr/>
            <p:nvPr/>
          </p:nvSpPr>
          <p:spPr>
            <a:xfrm>
              <a:off x="4238425" y="2984575"/>
              <a:ext cx="21050" cy="18550"/>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1" name="Google Shape;61;p4"/>
            <p:cNvSpPr/>
            <p:nvPr/>
          </p:nvSpPr>
          <p:spPr>
            <a:xfrm>
              <a:off x="4199700" y="2927350"/>
              <a:ext cx="17700" cy="24425"/>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2" name="Google Shape;62;p4"/>
            <p:cNvSpPr/>
            <p:nvPr/>
          </p:nvSpPr>
          <p:spPr>
            <a:xfrm>
              <a:off x="3843650" y="3509800"/>
              <a:ext cx="220550" cy="34550"/>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3" name="Google Shape;63;p4"/>
            <p:cNvSpPr/>
            <p:nvPr/>
          </p:nvSpPr>
          <p:spPr>
            <a:xfrm>
              <a:off x="4215700" y="2961850"/>
              <a:ext cx="63975" cy="60625"/>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4" name="Google Shape;64;p4"/>
            <p:cNvSpPr/>
            <p:nvPr/>
          </p:nvSpPr>
          <p:spPr>
            <a:xfrm>
              <a:off x="4347000" y="5169650"/>
              <a:ext cx="557225" cy="307225"/>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5" name="Google Shape;65;p4"/>
            <p:cNvSpPr/>
            <p:nvPr/>
          </p:nvSpPr>
          <p:spPr>
            <a:xfrm>
              <a:off x="3949700" y="3040125"/>
              <a:ext cx="65675" cy="60650"/>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6" name="Google Shape;66;p4"/>
            <p:cNvSpPr/>
            <p:nvPr/>
          </p:nvSpPr>
          <p:spPr>
            <a:xfrm>
              <a:off x="4713975" y="3144500"/>
              <a:ext cx="61475" cy="74100"/>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7" name="Google Shape;67;p4"/>
            <p:cNvSpPr/>
            <p:nvPr/>
          </p:nvSpPr>
          <p:spPr>
            <a:xfrm>
              <a:off x="4783825" y="3175650"/>
              <a:ext cx="64000" cy="40425"/>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8" name="Google Shape;68;p4"/>
            <p:cNvSpPr/>
            <p:nvPr/>
          </p:nvSpPr>
          <p:spPr>
            <a:xfrm>
              <a:off x="4809075" y="3187425"/>
              <a:ext cx="13500" cy="18550"/>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9" name="Google Shape;69;p4"/>
            <p:cNvSpPr/>
            <p:nvPr/>
          </p:nvSpPr>
          <p:spPr>
            <a:xfrm>
              <a:off x="4735025" y="3156300"/>
              <a:ext cx="21900" cy="14325"/>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0" name="Google Shape;70;p4"/>
            <p:cNvSpPr/>
            <p:nvPr/>
          </p:nvSpPr>
          <p:spPr>
            <a:xfrm>
              <a:off x="4691250" y="3071275"/>
              <a:ext cx="152375" cy="70725"/>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1" name="Google Shape;71;p4"/>
            <p:cNvSpPr/>
            <p:nvPr/>
          </p:nvSpPr>
          <p:spPr>
            <a:xfrm>
              <a:off x="3904250" y="3176500"/>
              <a:ext cx="62325" cy="774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2" name="Google Shape;72;p4"/>
            <p:cNvSpPr/>
            <p:nvPr/>
          </p:nvSpPr>
          <p:spPr>
            <a:xfrm>
              <a:off x="3843650" y="4433150"/>
              <a:ext cx="366175" cy="525250"/>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3" name="Google Shape;73;p4"/>
            <p:cNvSpPr/>
            <p:nvPr/>
          </p:nvSpPr>
          <p:spPr>
            <a:xfrm>
              <a:off x="4483350" y="3152075"/>
              <a:ext cx="79975" cy="72425"/>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4" name="Google Shape;74;p4"/>
            <p:cNvSpPr/>
            <p:nvPr/>
          </p:nvSpPr>
          <p:spPr>
            <a:xfrm>
              <a:off x="4045675" y="3169750"/>
              <a:ext cx="85875" cy="74950"/>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5" name="Google Shape;75;p4"/>
            <p:cNvSpPr/>
            <p:nvPr/>
          </p:nvSpPr>
          <p:spPr>
            <a:xfrm>
              <a:off x="4792250" y="2902100"/>
              <a:ext cx="27800" cy="20225"/>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6" name="Google Shape;76;p4"/>
            <p:cNvSpPr/>
            <p:nvPr/>
          </p:nvSpPr>
          <p:spPr>
            <a:xfrm>
              <a:off x="4374775" y="5194050"/>
              <a:ext cx="236525" cy="188575"/>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7" name="Google Shape;77;p4"/>
            <p:cNvSpPr/>
            <p:nvPr/>
          </p:nvSpPr>
          <p:spPr>
            <a:xfrm>
              <a:off x="6859475" y="5379225"/>
              <a:ext cx="306400" cy="97650"/>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8" name="Google Shape;78;p4"/>
            <p:cNvSpPr/>
            <p:nvPr/>
          </p:nvSpPr>
          <p:spPr>
            <a:xfrm>
              <a:off x="4659275" y="5290000"/>
              <a:ext cx="214650" cy="186875"/>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9" name="Google Shape;79;p4"/>
            <p:cNvSpPr/>
            <p:nvPr/>
          </p:nvSpPr>
          <p:spPr>
            <a:xfrm>
              <a:off x="6519425" y="5245400"/>
              <a:ext cx="57250" cy="53900"/>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0" name="Google Shape;80;p4"/>
            <p:cNvSpPr/>
            <p:nvPr/>
          </p:nvSpPr>
          <p:spPr>
            <a:xfrm>
              <a:off x="6448725" y="5146075"/>
              <a:ext cx="392250" cy="330800"/>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1" name="Google Shape;81;p4"/>
            <p:cNvSpPr/>
            <p:nvPr/>
          </p:nvSpPr>
          <p:spPr>
            <a:xfrm>
              <a:off x="7192775" y="5434775"/>
              <a:ext cx="98500" cy="42100"/>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2" name="Google Shape;82;p4"/>
            <p:cNvSpPr/>
            <p:nvPr/>
          </p:nvSpPr>
          <p:spPr>
            <a:xfrm>
              <a:off x="6474825" y="5198250"/>
              <a:ext cx="22750" cy="21925"/>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3" name="Google Shape;83;p4"/>
            <p:cNvSpPr/>
            <p:nvPr/>
          </p:nvSpPr>
          <p:spPr>
            <a:xfrm>
              <a:off x="4037250" y="5245400"/>
              <a:ext cx="38750" cy="106075"/>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4" name="Google Shape;84;p4"/>
            <p:cNvSpPr/>
            <p:nvPr/>
          </p:nvSpPr>
          <p:spPr>
            <a:xfrm>
              <a:off x="4124775" y="5049275"/>
              <a:ext cx="64850" cy="42125"/>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5" name="Google Shape;85;p4"/>
            <p:cNvSpPr/>
            <p:nvPr/>
          </p:nvSpPr>
          <p:spPr>
            <a:xfrm>
              <a:off x="4039775" y="2891150"/>
              <a:ext cx="5075" cy="5925"/>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6" name="Google Shape;86;p4"/>
            <p:cNvSpPr/>
            <p:nvPr/>
          </p:nvSpPr>
          <p:spPr>
            <a:xfrm>
              <a:off x="4015375" y="4990350"/>
              <a:ext cx="185175" cy="365325"/>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7" name="Google Shape;87;p4"/>
            <p:cNvSpPr/>
            <p:nvPr/>
          </p:nvSpPr>
          <p:spPr>
            <a:xfrm>
              <a:off x="6735750" y="2891150"/>
              <a:ext cx="270200" cy="160800"/>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8" name="Google Shape;88;p4"/>
            <p:cNvSpPr/>
            <p:nvPr/>
          </p:nvSpPr>
          <p:spPr>
            <a:xfrm>
              <a:off x="4272075" y="3094000"/>
              <a:ext cx="62325" cy="67375"/>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9" name="Google Shape;89;p4"/>
            <p:cNvSpPr/>
            <p:nvPr/>
          </p:nvSpPr>
          <p:spPr>
            <a:xfrm>
              <a:off x="4512800" y="3015725"/>
              <a:ext cx="64000" cy="63150"/>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0" name="Google Shape;90;p4"/>
            <p:cNvSpPr/>
            <p:nvPr/>
          </p:nvSpPr>
          <p:spPr>
            <a:xfrm>
              <a:off x="4201375" y="3099050"/>
              <a:ext cx="64000" cy="59800"/>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1" name="Google Shape;91;p4"/>
            <p:cNvSpPr/>
            <p:nvPr/>
          </p:nvSpPr>
          <p:spPr>
            <a:xfrm>
              <a:off x="4426950" y="2952600"/>
              <a:ext cx="64000" cy="60625"/>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2" name="Google Shape;92;p4"/>
            <p:cNvSpPr/>
            <p:nvPr/>
          </p:nvSpPr>
          <p:spPr>
            <a:xfrm>
              <a:off x="4539750" y="3040125"/>
              <a:ext cx="17700" cy="21075"/>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3" name="Google Shape;93;p4"/>
            <p:cNvSpPr/>
            <p:nvPr/>
          </p:nvSpPr>
          <p:spPr>
            <a:xfrm>
              <a:off x="4293125" y="3114200"/>
              <a:ext cx="18550" cy="22750"/>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4" name="Google Shape;94;p4"/>
            <p:cNvSpPr/>
            <p:nvPr/>
          </p:nvSpPr>
          <p:spPr>
            <a:xfrm>
              <a:off x="4136575" y="3101575"/>
              <a:ext cx="58100" cy="59800"/>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5" name="Google Shape;95;p4"/>
            <p:cNvSpPr/>
            <p:nvPr/>
          </p:nvSpPr>
          <p:spPr>
            <a:xfrm>
              <a:off x="4225800" y="3118425"/>
              <a:ext cx="18525" cy="16000"/>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6" name="Google Shape;96;p4"/>
            <p:cNvSpPr/>
            <p:nvPr/>
          </p:nvSpPr>
          <p:spPr>
            <a:xfrm>
              <a:off x="4061650" y="3103275"/>
              <a:ext cx="64000" cy="60625"/>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7" name="Google Shape;97;p4"/>
            <p:cNvSpPr/>
            <p:nvPr/>
          </p:nvSpPr>
          <p:spPr>
            <a:xfrm>
              <a:off x="4156775" y="3122625"/>
              <a:ext cx="15175" cy="15175"/>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8" name="Google Shape;98;p4"/>
            <p:cNvSpPr/>
            <p:nvPr/>
          </p:nvSpPr>
          <p:spPr>
            <a:xfrm>
              <a:off x="4584350" y="3014875"/>
              <a:ext cx="55575" cy="61475"/>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9" name="Google Shape;99;p4"/>
            <p:cNvSpPr/>
            <p:nvPr/>
          </p:nvSpPr>
          <p:spPr>
            <a:xfrm>
              <a:off x="4775425" y="2938300"/>
              <a:ext cx="68200" cy="127125"/>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0" name="Google Shape;100;p4"/>
            <p:cNvSpPr/>
            <p:nvPr/>
          </p:nvSpPr>
          <p:spPr>
            <a:xfrm>
              <a:off x="3843650" y="4529100"/>
              <a:ext cx="340925" cy="344275"/>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1" name="Google Shape;101;p4"/>
            <p:cNvSpPr/>
            <p:nvPr/>
          </p:nvSpPr>
          <p:spPr>
            <a:xfrm>
              <a:off x="4724925" y="3009000"/>
              <a:ext cx="61450" cy="60625"/>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2" name="Google Shape;102;p4"/>
            <p:cNvSpPr/>
            <p:nvPr/>
          </p:nvSpPr>
          <p:spPr>
            <a:xfrm>
              <a:off x="4666850" y="2891150"/>
              <a:ext cx="64825" cy="44650"/>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3" name="Google Shape;103;p4"/>
            <p:cNvSpPr/>
            <p:nvPr/>
          </p:nvSpPr>
          <p:spPr>
            <a:xfrm>
              <a:off x="3843650" y="3535900"/>
              <a:ext cx="228125" cy="383850"/>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4" name="Google Shape;104;p4"/>
            <p:cNvSpPr/>
            <p:nvPr/>
          </p:nvSpPr>
          <p:spPr>
            <a:xfrm>
              <a:off x="4802350" y="2972800"/>
              <a:ext cx="26125" cy="22750"/>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5" name="Google Shape;105;p4"/>
            <p:cNvSpPr/>
            <p:nvPr/>
          </p:nvSpPr>
          <p:spPr>
            <a:xfrm>
              <a:off x="3843650" y="4554350"/>
              <a:ext cx="234025" cy="291250"/>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6" name="Google Shape;106;p4"/>
            <p:cNvSpPr/>
            <p:nvPr/>
          </p:nvSpPr>
          <p:spPr>
            <a:xfrm>
              <a:off x="4707250" y="2941650"/>
              <a:ext cx="63150" cy="59800"/>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7" name="Google Shape;107;p4"/>
            <p:cNvSpPr/>
            <p:nvPr/>
          </p:nvSpPr>
          <p:spPr>
            <a:xfrm>
              <a:off x="4637375" y="2942500"/>
              <a:ext cx="62325" cy="68200"/>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8" name="Google Shape;108;p4"/>
            <p:cNvSpPr/>
            <p:nvPr/>
          </p:nvSpPr>
          <p:spPr>
            <a:xfrm>
              <a:off x="4652525" y="3011525"/>
              <a:ext cx="64850" cy="60625"/>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9" name="Google Shape;109;p4"/>
            <p:cNvSpPr/>
            <p:nvPr/>
          </p:nvSpPr>
          <p:spPr>
            <a:xfrm>
              <a:off x="4737550" y="3191650"/>
              <a:ext cx="21900" cy="1265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0" name="Google Shape;110;p4"/>
            <p:cNvSpPr/>
            <p:nvPr/>
          </p:nvSpPr>
          <p:spPr>
            <a:xfrm>
              <a:off x="4467350" y="3043500"/>
              <a:ext cx="20225" cy="21075"/>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1" name="Google Shape;111;p4"/>
            <p:cNvSpPr/>
            <p:nvPr/>
          </p:nvSpPr>
          <p:spPr>
            <a:xfrm>
              <a:off x="4443800" y="3019100"/>
              <a:ext cx="62300" cy="65675"/>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2" name="Google Shape;112;p4"/>
            <p:cNvSpPr/>
            <p:nvPr/>
          </p:nvSpPr>
          <p:spPr>
            <a:xfrm>
              <a:off x="4431175" y="3110000"/>
              <a:ext cx="22750" cy="19375"/>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3" name="Google Shape;113;p4"/>
            <p:cNvSpPr/>
            <p:nvPr/>
          </p:nvSpPr>
          <p:spPr>
            <a:xfrm>
              <a:off x="4552375" y="3084750"/>
              <a:ext cx="63975" cy="59775"/>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4" name="Google Shape;114;p4"/>
            <p:cNvSpPr/>
            <p:nvPr/>
          </p:nvSpPr>
          <p:spPr>
            <a:xfrm>
              <a:off x="4586025" y="2969425"/>
              <a:ext cx="22750" cy="17700"/>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5" name="Google Shape;115;p4"/>
            <p:cNvSpPr/>
            <p:nvPr/>
          </p:nvSpPr>
          <p:spPr>
            <a:xfrm>
              <a:off x="4567525" y="3158825"/>
              <a:ext cx="5900" cy="65675"/>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6" name="Google Shape;116;p4"/>
            <p:cNvSpPr/>
            <p:nvPr/>
          </p:nvSpPr>
          <p:spPr>
            <a:xfrm>
              <a:off x="4670200" y="3192475"/>
              <a:ext cx="10975" cy="16875"/>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7" name="Google Shape;117;p4"/>
            <p:cNvSpPr/>
            <p:nvPr/>
          </p:nvSpPr>
          <p:spPr>
            <a:xfrm>
              <a:off x="4623075" y="3079700"/>
              <a:ext cx="62300" cy="67350"/>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8" name="Google Shape;118;p4"/>
            <p:cNvSpPr/>
            <p:nvPr/>
          </p:nvSpPr>
          <p:spPr>
            <a:xfrm>
              <a:off x="6826650" y="4567825"/>
              <a:ext cx="297975" cy="292925"/>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9" name="Google Shape;119;p4"/>
            <p:cNvSpPr/>
            <p:nvPr/>
          </p:nvSpPr>
          <p:spPr>
            <a:xfrm>
              <a:off x="4570050" y="3149550"/>
              <a:ext cx="64825" cy="75775"/>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0" name="Google Shape;120;p4"/>
            <p:cNvSpPr/>
            <p:nvPr/>
          </p:nvSpPr>
          <p:spPr>
            <a:xfrm>
              <a:off x="4134050" y="3160500"/>
              <a:ext cx="342600" cy="82500"/>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1" name="Google Shape;121;p4"/>
            <p:cNvSpPr/>
            <p:nvPr/>
          </p:nvSpPr>
          <p:spPr>
            <a:xfrm>
              <a:off x="4573400" y="3096525"/>
              <a:ext cx="17700" cy="16025"/>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2" name="Google Shape;122;p4"/>
            <p:cNvSpPr/>
            <p:nvPr/>
          </p:nvSpPr>
          <p:spPr>
            <a:xfrm>
              <a:off x="3843650" y="3111675"/>
              <a:ext cx="69900" cy="65675"/>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3" name="Google Shape;123;p4"/>
            <p:cNvSpPr/>
            <p:nvPr/>
          </p:nvSpPr>
          <p:spPr>
            <a:xfrm>
              <a:off x="3974950" y="2891150"/>
              <a:ext cx="60650" cy="10125"/>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4" name="Google Shape;124;p4"/>
            <p:cNvSpPr/>
            <p:nvPr/>
          </p:nvSpPr>
          <p:spPr>
            <a:xfrm>
              <a:off x="3843650" y="3181550"/>
              <a:ext cx="53900" cy="69875"/>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5" name="Google Shape;125;p4"/>
            <p:cNvSpPr/>
            <p:nvPr/>
          </p:nvSpPr>
          <p:spPr>
            <a:xfrm>
              <a:off x="3921100" y="3108325"/>
              <a:ext cx="62300" cy="67350"/>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6" name="Google Shape;126;p4"/>
            <p:cNvSpPr/>
            <p:nvPr/>
          </p:nvSpPr>
          <p:spPr>
            <a:xfrm>
              <a:off x="4639075" y="3015725"/>
              <a:ext cx="6750" cy="58100"/>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7" name="Google Shape;127;p4"/>
            <p:cNvSpPr/>
            <p:nvPr/>
          </p:nvSpPr>
          <p:spPr>
            <a:xfrm>
              <a:off x="4113850" y="3054450"/>
              <a:ext cx="18525" cy="2612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8" name="Google Shape;128;p4"/>
            <p:cNvSpPr/>
            <p:nvPr/>
          </p:nvSpPr>
          <p:spPr>
            <a:xfrm>
              <a:off x="3974125" y="3175650"/>
              <a:ext cx="63150" cy="6905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9" name="Google Shape;129;p4"/>
            <p:cNvSpPr/>
            <p:nvPr/>
          </p:nvSpPr>
          <p:spPr>
            <a:xfrm>
              <a:off x="4091950" y="3033400"/>
              <a:ext cx="62325" cy="65675"/>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0" name="Google Shape;130;p4"/>
            <p:cNvSpPr/>
            <p:nvPr/>
          </p:nvSpPr>
          <p:spPr>
            <a:xfrm>
              <a:off x="4132350" y="3104100"/>
              <a:ext cx="8450" cy="58100"/>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1" name="Google Shape;131;p4"/>
            <p:cNvSpPr/>
            <p:nvPr/>
          </p:nvSpPr>
          <p:spPr>
            <a:xfrm>
              <a:off x="4015375" y="3126825"/>
              <a:ext cx="18525" cy="21925"/>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2" name="Google Shape;132;p4"/>
            <p:cNvSpPr/>
            <p:nvPr/>
          </p:nvSpPr>
          <p:spPr>
            <a:xfrm>
              <a:off x="3990950" y="3106625"/>
              <a:ext cx="63150" cy="59800"/>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3" name="Google Shape;133;p4"/>
            <p:cNvSpPr/>
            <p:nvPr/>
          </p:nvSpPr>
          <p:spPr>
            <a:xfrm>
              <a:off x="4412650" y="3088950"/>
              <a:ext cx="64825" cy="60625"/>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4" name="Google Shape;134;p4"/>
            <p:cNvSpPr/>
            <p:nvPr/>
          </p:nvSpPr>
          <p:spPr>
            <a:xfrm>
              <a:off x="6994975" y="3960950"/>
              <a:ext cx="296300" cy="452025"/>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5" name="Google Shape;135;p4"/>
            <p:cNvSpPr/>
            <p:nvPr/>
          </p:nvSpPr>
          <p:spPr>
            <a:xfrm>
              <a:off x="5857000" y="2891150"/>
              <a:ext cx="1266800" cy="381325"/>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6" name="Google Shape;136;p4"/>
            <p:cNvSpPr/>
            <p:nvPr/>
          </p:nvSpPr>
          <p:spPr>
            <a:xfrm>
              <a:off x="7126300" y="4418850"/>
              <a:ext cx="32850" cy="23575"/>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7" name="Google Shape;137;p4"/>
            <p:cNvSpPr/>
            <p:nvPr/>
          </p:nvSpPr>
          <p:spPr>
            <a:xfrm>
              <a:off x="7000875" y="3964325"/>
              <a:ext cx="17700" cy="17700"/>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8" name="Google Shape;138;p4"/>
            <p:cNvSpPr/>
            <p:nvPr/>
          </p:nvSpPr>
          <p:spPr>
            <a:xfrm>
              <a:off x="7124600" y="4429775"/>
              <a:ext cx="8450" cy="15175"/>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9" name="Google Shape;139;p4"/>
            <p:cNvSpPr/>
            <p:nvPr/>
          </p:nvSpPr>
          <p:spPr>
            <a:xfrm>
              <a:off x="6900725" y="2972800"/>
              <a:ext cx="58925" cy="9275"/>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0" name="Google Shape;140;p4"/>
            <p:cNvSpPr/>
            <p:nvPr/>
          </p:nvSpPr>
          <p:spPr>
            <a:xfrm>
              <a:off x="6748375" y="3072975"/>
              <a:ext cx="106900" cy="36200"/>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1" name="Google Shape;141;p4"/>
            <p:cNvSpPr/>
            <p:nvPr/>
          </p:nvSpPr>
          <p:spPr>
            <a:xfrm>
              <a:off x="7065675" y="3940750"/>
              <a:ext cx="53075" cy="20225"/>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2" name="Google Shape;142;p4"/>
            <p:cNvSpPr/>
            <p:nvPr/>
          </p:nvSpPr>
          <p:spPr>
            <a:xfrm>
              <a:off x="4645800" y="3178175"/>
              <a:ext cx="64825" cy="42100"/>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3" name="Google Shape;143;p4"/>
            <p:cNvSpPr/>
            <p:nvPr/>
          </p:nvSpPr>
          <p:spPr>
            <a:xfrm>
              <a:off x="6748375" y="3108325"/>
              <a:ext cx="73250" cy="25275"/>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4" name="Google Shape;144;p4"/>
            <p:cNvSpPr/>
            <p:nvPr/>
          </p:nvSpPr>
          <p:spPr>
            <a:xfrm>
              <a:off x="6743325" y="3060350"/>
              <a:ext cx="93450" cy="21900"/>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5" name="Google Shape;145;p4"/>
            <p:cNvSpPr/>
            <p:nvPr/>
          </p:nvSpPr>
          <p:spPr>
            <a:xfrm>
              <a:off x="7182675" y="4392750"/>
              <a:ext cx="76625" cy="40425"/>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6" name="Google Shape;146;p4"/>
            <p:cNvSpPr/>
            <p:nvPr/>
          </p:nvSpPr>
          <p:spPr>
            <a:xfrm>
              <a:off x="6135600" y="2891150"/>
              <a:ext cx="26975" cy="145650"/>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7" name="Google Shape;147;p4"/>
            <p:cNvSpPr/>
            <p:nvPr/>
          </p:nvSpPr>
          <p:spPr>
            <a:xfrm>
              <a:off x="3843650" y="2891150"/>
              <a:ext cx="1028600" cy="388050"/>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8" name="Google Shape;148;p4"/>
            <p:cNvSpPr/>
            <p:nvPr/>
          </p:nvSpPr>
          <p:spPr>
            <a:xfrm>
              <a:off x="6583400" y="4932275"/>
              <a:ext cx="707875" cy="436025"/>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9" name="Google Shape;149;p4"/>
            <p:cNvSpPr/>
            <p:nvPr/>
          </p:nvSpPr>
          <p:spPr>
            <a:xfrm>
              <a:off x="4783000" y="3183225"/>
              <a:ext cx="5075" cy="33700"/>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0" name="Google Shape;150;p4"/>
            <p:cNvSpPr/>
            <p:nvPr/>
          </p:nvSpPr>
          <p:spPr>
            <a:xfrm>
              <a:off x="4735025" y="2891150"/>
              <a:ext cx="100175" cy="42125"/>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1" name="Google Shape;151;p4"/>
            <p:cNvSpPr/>
            <p:nvPr/>
          </p:nvSpPr>
          <p:spPr>
            <a:xfrm>
              <a:off x="6612850" y="4974375"/>
              <a:ext cx="14325" cy="15175"/>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2" name="Google Shape;152;p4"/>
            <p:cNvSpPr/>
            <p:nvPr/>
          </p:nvSpPr>
          <p:spPr>
            <a:xfrm>
              <a:off x="6971425" y="3905400"/>
              <a:ext cx="319850" cy="567325"/>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3" name="Google Shape;153;p4"/>
            <p:cNvSpPr/>
            <p:nvPr/>
          </p:nvSpPr>
          <p:spPr>
            <a:xfrm>
              <a:off x="7159950" y="3928975"/>
              <a:ext cx="10975" cy="10125"/>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4" name="Google Shape;154;p4"/>
            <p:cNvSpPr/>
            <p:nvPr/>
          </p:nvSpPr>
          <p:spPr>
            <a:xfrm>
              <a:off x="7158275" y="5139350"/>
              <a:ext cx="67350" cy="65675"/>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5" name="Google Shape;155;p4"/>
            <p:cNvSpPr/>
            <p:nvPr/>
          </p:nvSpPr>
          <p:spPr>
            <a:xfrm>
              <a:off x="6637250" y="5024025"/>
              <a:ext cx="49700" cy="49675"/>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6" name="Google Shape;156;p4"/>
            <p:cNvSpPr/>
            <p:nvPr/>
          </p:nvSpPr>
          <p:spPr>
            <a:xfrm>
              <a:off x="7121250" y="4706700"/>
              <a:ext cx="170025" cy="420875"/>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7" name="Google Shape;157;p4"/>
            <p:cNvSpPr/>
            <p:nvPr/>
          </p:nvSpPr>
          <p:spPr>
            <a:xfrm>
              <a:off x="4027150" y="2993850"/>
              <a:ext cx="23600" cy="1685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8" name="Google Shape;158;p4"/>
            <p:cNvSpPr/>
            <p:nvPr/>
          </p:nvSpPr>
          <p:spPr>
            <a:xfrm>
              <a:off x="4005250" y="2970275"/>
              <a:ext cx="63175" cy="59775"/>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9" name="Google Shape;159;p4"/>
            <p:cNvSpPr/>
            <p:nvPr/>
          </p:nvSpPr>
          <p:spPr>
            <a:xfrm>
              <a:off x="4969000" y="2997200"/>
              <a:ext cx="16875" cy="10125"/>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0" name="Google Shape;160;p4"/>
            <p:cNvSpPr/>
            <p:nvPr/>
          </p:nvSpPr>
          <p:spPr>
            <a:xfrm>
              <a:off x="3979175" y="3059500"/>
              <a:ext cx="15175" cy="21900"/>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1" name="Google Shape;161;p4"/>
            <p:cNvSpPr/>
            <p:nvPr/>
          </p:nvSpPr>
          <p:spPr>
            <a:xfrm>
              <a:off x="3935400" y="2971125"/>
              <a:ext cx="61475" cy="67350"/>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2" name="Google Shape;162;p4"/>
            <p:cNvSpPr/>
            <p:nvPr/>
          </p:nvSpPr>
          <p:spPr>
            <a:xfrm>
              <a:off x="4085225" y="3125150"/>
              <a:ext cx="19375" cy="19375"/>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3" name="Google Shape;163;p4"/>
            <p:cNvSpPr/>
            <p:nvPr/>
          </p:nvSpPr>
          <p:spPr>
            <a:xfrm>
              <a:off x="4075975" y="2966900"/>
              <a:ext cx="63975" cy="60625"/>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4" name="Google Shape;164;p4"/>
            <p:cNvSpPr/>
            <p:nvPr/>
          </p:nvSpPr>
          <p:spPr>
            <a:xfrm>
              <a:off x="4101225" y="2991325"/>
              <a:ext cx="16000" cy="19375"/>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5" name="Google Shape;165;p4"/>
            <p:cNvSpPr/>
            <p:nvPr/>
          </p:nvSpPr>
          <p:spPr>
            <a:xfrm>
              <a:off x="4046500" y="3060350"/>
              <a:ext cx="15175" cy="21900"/>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6" name="Google Shape;166;p4"/>
            <p:cNvSpPr/>
            <p:nvPr/>
          </p:nvSpPr>
          <p:spPr>
            <a:xfrm>
              <a:off x="4022100" y="3037600"/>
              <a:ext cx="61475" cy="60650"/>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7" name="Google Shape;167;p4"/>
            <p:cNvSpPr/>
            <p:nvPr/>
          </p:nvSpPr>
          <p:spPr>
            <a:xfrm>
              <a:off x="4972375" y="2979525"/>
              <a:ext cx="17700" cy="9300"/>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8" name="Google Shape;168;p4"/>
            <p:cNvSpPr/>
            <p:nvPr/>
          </p:nvSpPr>
          <p:spPr>
            <a:xfrm>
              <a:off x="4949650" y="2944175"/>
              <a:ext cx="274425" cy="118725"/>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9" name="Google Shape;169;p4"/>
            <p:cNvSpPr/>
            <p:nvPr/>
          </p:nvSpPr>
          <p:spPr>
            <a:xfrm>
              <a:off x="3969075" y="2891150"/>
              <a:ext cx="5075" cy="845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0" name="Google Shape;170;p4"/>
            <p:cNvSpPr/>
            <p:nvPr/>
          </p:nvSpPr>
          <p:spPr>
            <a:xfrm>
              <a:off x="3843650" y="2908000"/>
              <a:ext cx="42125" cy="65675"/>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1" name="Google Shape;171;p4"/>
            <p:cNvSpPr/>
            <p:nvPr/>
          </p:nvSpPr>
          <p:spPr>
            <a:xfrm>
              <a:off x="3843650" y="3008150"/>
              <a:ext cx="26975" cy="21900"/>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2" name="Google Shape;172;p4"/>
            <p:cNvSpPr/>
            <p:nvPr/>
          </p:nvSpPr>
          <p:spPr>
            <a:xfrm>
              <a:off x="3990950" y="2931550"/>
              <a:ext cx="19375" cy="22750"/>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3" name="Google Shape;173;p4"/>
            <p:cNvSpPr/>
            <p:nvPr/>
          </p:nvSpPr>
          <p:spPr>
            <a:xfrm>
              <a:off x="3964850" y="2903775"/>
              <a:ext cx="64000" cy="60625"/>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4" name="Google Shape;174;p4"/>
            <p:cNvSpPr/>
            <p:nvPr/>
          </p:nvSpPr>
          <p:spPr>
            <a:xfrm>
              <a:off x="4104575" y="2989625"/>
              <a:ext cx="13500" cy="5075"/>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5" name="Google Shape;175;p4"/>
            <p:cNvSpPr/>
            <p:nvPr/>
          </p:nvSpPr>
          <p:spPr>
            <a:xfrm>
              <a:off x="3843650" y="2891150"/>
              <a:ext cx="46325" cy="13500"/>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6" name="Google Shape;176;p4"/>
            <p:cNvSpPr/>
            <p:nvPr/>
          </p:nvSpPr>
          <p:spPr>
            <a:xfrm>
              <a:off x="3843650" y="3044350"/>
              <a:ext cx="101875" cy="60625"/>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7" name="Google Shape;177;p4"/>
            <p:cNvSpPr/>
            <p:nvPr/>
          </p:nvSpPr>
          <p:spPr>
            <a:xfrm>
              <a:off x="3894150" y="2907150"/>
              <a:ext cx="63150" cy="58950"/>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8" name="Google Shape;178;p4"/>
            <p:cNvSpPr/>
            <p:nvPr/>
          </p:nvSpPr>
          <p:spPr>
            <a:xfrm>
              <a:off x="3957275" y="2992150"/>
              <a:ext cx="20225" cy="25275"/>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9" name="Google Shape;179;p4"/>
            <p:cNvSpPr/>
            <p:nvPr/>
          </p:nvSpPr>
          <p:spPr>
            <a:xfrm>
              <a:off x="3843650" y="2973650"/>
              <a:ext cx="82525" cy="63975"/>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0" name="Google Shape;180;p4"/>
            <p:cNvSpPr/>
            <p:nvPr/>
          </p:nvSpPr>
          <p:spPr>
            <a:xfrm>
              <a:off x="4394975" y="3045175"/>
              <a:ext cx="14325" cy="19400"/>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1" name="Google Shape;181;p4"/>
            <p:cNvSpPr/>
            <p:nvPr/>
          </p:nvSpPr>
          <p:spPr>
            <a:xfrm>
              <a:off x="4464000" y="2891150"/>
              <a:ext cx="55575" cy="53050"/>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2" name="Google Shape;182;p4"/>
            <p:cNvSpPr/>
            <p:nvPr/>
          </p:nvSpPr>
          <p:spPr>
            <a:xfrm>
              <a:off x="4452200" y="2976175"/>
              <a:ext cx="5925" cy="17700"/>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3" name="Google Shape;183;p4"/>
            <p:cNvSpPr/>
            <p:nvPr/>
          </p:nvSpPr>
          <p:spPr>
            <a:xfrm>
              <a:off x="4373075" y="3023300"/>
              <a:ext cx="61475" cy="60625"/>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4" name="Google Shape;184;p4"/>
            <p:cNvSpPr/>
            <p:nvPr/>
          </p:nvSpPr>
          <p:spPr>
            <a:xfrm>
              <a:off x="7067375" y="4626750"/>
              <a:ext cx="59775" cy="239900"/>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5" name="Google Shape;185;p4"/>
            <p:cNvSpPr/>
            <p:nvPr/>
          </p:nvSpPr>
          <p:spPr>
            <a:xfrm>
              <a:off x="4497650" y="2953450"/>
              <a:ext cx="8450" cy="58100"/>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6" name="Google Shape;186;p4"/>
            <p:cNvSpPr/>
            <p:nvPr/>
          </p:nvSpPr>
          <p:spPr>
            <a:xfrm>
              <a:off x="4487550" y="3155450"/>
              <a:ext cx="68200" cy="7600"/>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7" name="Google Shape;187;p4"/>
            <p:cNvSpPr/>
            <p:nvPr/>
          </p:nvSpPr>
          <p:spPr>
            <a:xfrm>
              <a:off x="4487550" y="3087275"/>
              <a:ext cx="58100" cy="60625"/>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8" name="Google Shape;188;p4"/>
            <p:cNvSpPr/>
            <p:nvPr/>
          </p:nvSpPr>
          <p:spPr>
            <a:xfrm>
              <a:off x="4341950" y="3092325"/>
              <a:ext cx="63150" cy="59775"/>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9" name="Google Shape;189;p4"/>
            <p:cNvSpPr/>
            <p:nvPr/>
          </p:nvSpPr>
          <p:spPr>
            <a:xfrm>
              <a:off x="4566675" y="2947550"/>
              <a:ext cx="64000" cy="60625"/>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0" name="Google Shape;190;p4"/>
            <p:cNvSpPr/>
            <p:nvPr/>
          </p:nvSpPr>
          <p:spPr>
            <a:xfrm>
              <a:off x="4483350" y="3089800"/>
              <a:ext cx="8450" cy="58950"/>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1" name="Google Shape;191;p4"/>
            <p:cNvSpPr/>
            <p:nvPr/>
          </p:nvSpPr>
          <p:spPr>
            <a:xfrm>
              <a:off x="4104575" y="2898725"/>
              <a:ext cx="64000" cy="59800"/>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2" name="Google Shape;192;p4"/>
            <p:cNvSpPr/>
            <p:nvPr/>
          </p:nvSpPr>
          <p:spPr>
            <a:xfrm>
              <a:off x="4501875" y="3099900"/>
              <a:ext cx="22750" cy="1265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3" name="Google Shape;193;p4"/>
            <p:cNvSpPr/>
            <p:nvPr/>
          </p:nvSpPr>
          <p:spPr>
            <a:xfrm>
              <a:off x="5144925" y="2978700"/>
              <a:ext cx="56425" cy="56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4" name="Google Shape;194;p4"/>
            <p:cNvSpPr/>
            <p:nvPr/>
          </p:nvSpPr>
          <p:spPr>
            <a:xfrm>
              <a:off x="4186225" y="3053600"/>
              <a:ext cx="17700" cy="2612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5" name="Google Shape;195;p4"/>
            <p:cNvSpPr/>
            <p:nvPr/>
          </p:nvSpPr>
          <p:spPr>
            <a:xfrm>
              <a:off x="4127300" y="2927350"/>
              <a:ext cx="19400" cy="21900"/>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6" name="Google Shape;196;p4"/>
            <p:cNvSpPr/>
            <p:nvPr/>
          </p:nvSpPr>
          <p:spPr>
            <a:xfrm>
              <a:off x="4232525" y="3029200"/>
              <a:ext cx="55575" cy="61475"/>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7" name="Google Shape;197;p4"/>
            <p:cNvSpPr/>
            <p:nvPr/>
          </p:nvSpPr>
          <p:spPr>
            <a:xfrm>
              <a:off x="4146675" y="2967750"/>
              <a:ext cx="7600" cy="58100"/>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8" name="Google Shape;198;p4"/>
            <p:cNvSpPr/>
            <p:nvPr/>
          </p:nvSpPr>
          <p:spPr>
            <a:xfrm>
              <a:off x="4160975" y="3030025"/>
              <a:ext cx="64850" cy="63175"/>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9" name="Google Shape;199;p4"/>
            <p:cNvSpPr/>
            <p:nvPr/>
          </p:nvSpPr>
          <p:spPr>
            <a:xfrm>
              <a:off x="4328475" y="3051075"/>
              <a:ext cx="19375" cy="17700"/>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0" name="Google Shape;200;p4"/>
            <p:cNvSpPr/>
            <p:nvPr/>
          </p:nvSpPr>
          <p:spPr>
            <a:xfrm>
              <a:off x="4254400" y="3051075"/>
              <a:ext cx="25275" cy="22750"/>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1" name="Google Shape;201;p4"/>
            <p:cNvSpPr/>
            <p:nvPr/>
          </p:nvSpPr>
          <p:spPr>
            <a:xfrm>
              <a:off x="4365500" y="3115050"/>
              <a:ext cx="19400" cy="1685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2" name="Google Shape;202;p4"/>
            <p:cNvSpPr/>
            <p:nvPr/>
          </p:nvSpPr>
          <p:spPr>
            <a:xfrm>
              <a:off x="4301550" y="3025825"/>
              <a:ext cx="64825" cy="60625"/>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03" name="Google Shape;203;p4"/>
          <p:cNvSpPr txBox="1">
            <a:spLocks noGrp="1"/>
          </p:cNvSpPr>
          <p:nvPr>
            <p:ph type="title"/>
          </p:nvPr>
        </p:nvSpPr>
        <p:spPr>
          <a:xfrm>
            <a:off x="1509000" y="830700"/>
            <a:ext cx="9174000" cy="7770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4" name="Google Shape;204;p4"/>
          <p:cNvSpPr txBox="1">
            <a:spLocks noGrp="1"/>
          </p:cNvSpPr>
          <p:nvPr>
            <p:ph type="body" idx="1"/>
          </p:nvPr>
        </p:nvSpPr>
        <p:spPr>
          <a:xfrm>
            <a:off x="1509000" y="1750400"/>
            <a:ext cx="9174000" cy="4665000"/>
          </a:xfrm>
          <a:prstGeom prst="rect">
            <a:avLst/>
          </a:prstGeom>
          <a:noFill/>
          <a:ln>
            <a:noFill/>
          </a:ln>
        </p:spPr>
        <p:txBody>
          <a:bodyPr spcFirstLastPara="1" wrap="square" lIns="91425" tIns="91425" rIns="91425" bIns="91425" anchor="t" anchorCtr="0">
            <a:normAutofit/>
          </a:bodyPr>
          <a:lstStyle>
            <a:lvl1pPr marL="457200" lvl="0" indent="-393700" algn="l">
              <a:lnSpc>
                <a:spcPct val="90000"/>
              </a:lnSpc>
              <a:spcBef>
                <a:spcPts val="600"/>
              </a:spcBef>
              <a:spcAft>
                <a:spcPts val="0"/>
              </a:spcAft>
              <a:buClr>
                <a:schemeClr val="dk1"/>
              </a:buClr>
              <a:buSzPts val="2600"/>
              <a:buChar char="✖"/>
              <a:defRPr/>
            </a:lvl1pPr>
            <a:lvl2pPr marL="914400" lvl="1" indent="-368300" algn="l">
              <a:lnSpc>
                <a:spcPct val="90000"/>
              </a:lnSpc>
              <a:spcBef>
                <a:spcPts val="0"/>
              </a:spcBef>
              <a:spcAft>
                <a:spcPts val="0"/>
              </a:spcAft>
              <a:buClr>
                <a:schemeClr val="dk1"/>
              </a:buClr>
              <a:buSzPts val="22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342900" algn="l">
              <a:lnSpc>
                <a:spcPct val="90000"/>
              </a:lnSpc>
              <a:spcBef>
                <a:spcPts val="0"/>
              </a:spcBef>
              <a:spcAft>
                <a:spcPts val="0"/>
              </a:spcAft>
              <a:buClr>
                <a:schemeClr val="dk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
        <p:nvSpPr>
          <p:cNvPr id="205" name="Google Shape;205;p4"/>
          <p:cNvSpPr txBox="1">
            <a:spLocks noGrp="1"/>
          </p:cNvSpPr>
          <p:nvPr>
            <p:ph type="sldNum" idx="12"/>
          </p:nvPr>
        </p:nvSpPr>
        <p:spPr>
          <a:xfrm>
            <a:off x="11665333" y="0"/>
            <a:ext cx="526400" cy="428700"/>
          </a:xfrm>
          <a:prstGeom prst="rect">
            <a:avLst/>
          </a:prstGeom>
          <a:noFill/>
          <a:ln>
            <a:noFill/>
          </a:ln>
        </p:spPr>
        <p:txBody>
          <a:bodyPr spcFirstLastPara="1" wrap="square" lIns="91425" tIns="91425" rIns="91425" bIns="91425" anchor="t" anchorCtr="0">
            <a:noAutofit/>
          </a:bodyPr>
          <a:lstStyle>
            <a:lvl1pPr marL="0" lvl="0"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6"/>
        <p:cNvGrpSpPr/>
        <p:nvPr/>
      </p:nvGrpSpPr>
      <p:grpSpPr>
        <a:xfrm>
          <a:off x="0" y="0"/>
          <a:ext cx="0" cy="0"/>
          <a:chOff x="0" y="0"/>
          <a:chExt cx="0" cy="0"/>
        </a:xfrm>
      </p:grpSpPr>
      <p:sp>
        <p:nvSpPr>
          <p:cNvPr id="207" name="Google Shape;20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3"/>
        <p:cNvGrpSpPr/>
        <p:nvPr/>
      </p:nvGrpSpPr>
      <p:grpSpPr>
        <a:xfrm>
          <a:off x="0" y="0"/>
          <a:ext cx="0" cy="0"/>
          <a:chOff x="0" y="0"/>
          <a:chExt cx="0" cy="0"/>
        </a:xfrm>
      </p:grpSpPr>
      <p:sp>
        <p:nvSpPr>
          <p:cNvPr id="214" name="Google Shape;21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6" name="Google Shape;21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9"/>
        <p:cNvGrpSpPr/>
        <p:nvPr/>
      </p:nvGrpSpPr>
      <p:grpSpPr>
        <a:xfrm>
          <a:off x="0" y="0"/>
          <a:ext cx="0" cy="0"/>
          <a:chOff x="0" y="0"/>
          <a:chExt cx="0" cy="0"/>
        </a:xfrm>
      </p:grpSpPr>
      <p:sp>
        <p:nvSpPr>
          <p:cNvPr id="220" name="Google Shape;220;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2" name="Google Shape;222;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4" name="Google Shape;224;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8"/>
        <p:cNvGrpSpPr/>
        <p:nvPr/>
      </p:nvGrpSpPr>
      <p:grpSpPr>
        <a:xfrm>
          <a:off x="0" y="0"/>
          <a:ext cx="0" cy="0"/>
          <a:chOff x="0" y="0"/>
          <a:chExt cx="0" cy="0"/>
        </a:xfrm>
      </p:grpSpPr>
      <p:sp>
        <p:nvSpPr>
          <p:cNvPr id="229" name="Google Shape;22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3"/>
        <p:cNvGrpSpPr/>
        <p:nvPr/>
      </p:nvGrpSpPr>
      <p:grpSpPr>
        <a:xfrm>
          <a:off x="0" y="0"/>
          <a:ext cx="0" cy="0"/>
          <a:chOff x="0" y="0"/>
          <a:chExt cx="0" cy="0"/>
        </a:xfrm>
      </p:grpSpPr>
      <p:sp>
        <p:nvSpPr>
          <p:cNvPr id="234" name="Google Shape;23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0" name="Google Shape;240;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1" name="Google Shape;24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obotevent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kb.roboticseducation.org/hc/en-us/articles/4969327789207-Volunteer-Roles-Availabl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viqrc-kb.recf.org/hc/en-us/articles/9778547067159-Participant-Release-For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achieve.lausd.net/Page/15087"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achieve.lausd.net/Page/2794"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www.robotevents.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www.topdogbook.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RN-UyJbe_y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66"/>
        <p:cNvGrpSpPr/>
        <p:nvPr/>
      </p:nvGrpSpPr>
      <p:grpSpPr>
        <a:xfrm>
          <a:off x="0" y="0"/>
          <a:ext cx="0" cy="0"/>
          <a:chOff x="0" y="0"/>
          <a:chExt cx="0" cy="0"/>
        </a:xfrm>
      </p:grpSpPr>
      <p:sp>
        <p:nvSpPr>
          <p:cNvPr id="267" name="Google Shape;267;p14"/>
          <p:cNvSpPr txBox="1">
            <a:spLocks noGrp="1"/>
          </p:cNvSpPr>
          <p:nvPr>
            <p:ph type="title"/>
          </p:nvPr>
        </p:nvSpPr>
        <p:spPr>
          <a:xfrm>
            <a:off x="838200" y="365124"/>
            <a:ext cx="10515600" cy="6973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dirty="0"/>
              <a:t>LAUSD VIQRC League Orientation</a:t>
            </a:r>
            <a:endParaRPr sz="6000" b="1" dirty="0"/>
          </a:p>
        </p:txBody>
      </p:sp>
      <p:sp>
        <p:nvSpPr>
          <p:cNvPr id="268" name="Google Shape;268;p14"/>
          <p:cNvSpPr txBox="1">
            <a:spLocks noGrp="1"/>
          </p:cNvSpPr>
          <p:nvPr>
            <p:ph type="body" idx="1"/>
          </p:nvPr>
        </p:nvSpPr>
        <p:spPr>
          <a:xfrm>
            <a:off x="838200" y="1204175"/>
            <a:ext cx="10515600" cy="538912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t>Review the League Posting While You Wait:</a:t>
            </a:r>
            <a:endParaRPr dirty="0"/>
          </a:p>
          <a:p>
            <a:pPr marL="228600" lvl="0" indent="-228600" algn="l" rtl="0">
              <a:lnSpc>
                <a:spcPct val="90000"/>
              </a:lnSpc>
              <a:spcBef>
                <a:spcPts val="1000"/>
              </a:spcBef>
              <a:spcAft>
                <a:spcPts val="0"/>
              </a:spcAft>
              <a:buClr>
                <a:schemeClr val="dk1"/>
              </a:buClr>
              <a:buSzPts val="2800"/>
              <a:buChar char="•"/>
            </a:pPr>
            <a:r>
              <a:rPr lang="en-US" dirty="0"/>
              <a:t>Navigate to </a:t>
            </a:r>
            <a:r>
              <a:rPr lang="en-US" u="sng" dirty="0">
                <a:solidFill>
                  <a:schemeClr val="hlink"/>
                </a:solidFill>
                <a:hlinkClick r:id="rId3"/>
              </a:rPr>
              <a:t>www.RobotEvents.com</a:t>
            </a:r>
            <a:r>
              <a:rPr lang="en-US" dirty="0"/>
              <a:t> in your browser</a:t>
            </a:r>
            <a:endParaRPr dirty="0"/>
          </a:p>
          <a:p>
            <a:pPr marL="685800" lvl="1" indent="-228600" algn="l" rtl="0">
              <a:lnSpc>
                <a:spcPct val="90000"/>
              </a:lnSpc>
              <a:spcBef>
                <a:spcPts val="500"/>
              </a:spcBef>
              <a:spcAft>
                <a:spcPts val="0"/>
              </a:spcAft>
              <a:buClr>
                <a:schemeClr val="dk1"/>
              </a:buClr>
              <a:buSzPts val="2400"/>
              <a:buChar char="•"/>
            </a:pPr>
            <a:r>
              <a:rPr lang="en-US" dirty="0"/>
              <a:t>Login not needed until event registration</a:t>
            </a:r>
            <a:endParaRPr dirty="0"/>
          </a:p>
          <a:p>
            <a:pPr marL="228600" lvl="0" indent="-228600" algn="l" rtl="0">
              <a:lnSpc>
                <a:spcPct val="90000"/>
              </a:lnSpc>
              <a:spcBef>
                <a:spcPts val="1000"/>
              </a:spcBef>
              <a:spcAft>
                <a:spcPts val="0"/>
              </a:spcAft>
              <a:buClr>
                <a:schemeClr val="dk1"/>
              </a:buClr>
              <a:buSzPts val="2800"/>
              <a:buChar char="•"/>
            </a:pPr>
            <a:r>
              <a:rPr lang="en-US" dirty="0"/>
              <a:t>Click on </a:t>
            </a:r>
            <a:r>
              <a:rPr lang="en-US" b="1" dirty="0"/>
              <a:t>Competitions </a:t>
            </a:r>
            <a:r>
              <a:rPr lang="en-US" dirty="0"/>
              <a:t>and select </a:t>
            </a:r>
            <a:r>
              <a:rPr lang="en-US" b="1" dirty="0"/>
              <a:t>VEX IQ Robotics Competition</a:t>
            </a:r>
            <a:endParaRPr dirty="0"/>
          </a:p>
          <a:p>
            <a:pPr marL="228600" lvl="0" indent="-228600" algn="l" rtl="0">
              <a:lnSpc>
                <a:spcPct val="90000"/>
              </a:lnSpc>
              <a:spcBef>
                <a:spcPts val="1000"/>
              </a:spcBef>
              <a:spcAft>
                <a:spcPts val="0"/>
              </a:spcAft>
              <a:buClr>
                <a:schemeClr val="dk1"/>
              </a:buClr>
              <a:buSzPts val="2800"/>
              <a:buChar char="•"/>
            </a:pPr>
            <a:r>
              <a:rPr lang="en-US" dirty="0"/>
              <a:t>Type “LAUSD” into </a:t>
            </a:r>
            <a:r>
              <a:rPr lang="en-US" b="1" dirty="0"/>
              <a:t>Event Name</a:t>
            </a:r>
            <a:r>
              <a:rPr lang="en-US" dirty="0"/>
              <a:t> field and click </a:t>
            </a:r>
            <a:r>
              <a:rPr lang="en-US" b="1" dirty="0"/>
              <a:t>Filter</a:t>
            </a:r>
            <a:r>
              <a:rPr lang="en-US" dirty="0"/>
              <a:t> button</a:t>
            </a:r>
            <a:endParaRPr dirty="0"/>
          </a:p>
          <a:p>
            <a:pPr marL="228600" lvl="0" indent="-228600" algn="l" rtl="0">
              <a:lnSpc>
                <a:spcPct val="90000"/>
              </a:lnSpc>
              <a:spcBef>
                <a:spcPts val="1000"/>
              </a:spcBef>
              <a:spcAft>
                <a:spcPts val="0"/>
              </a:spcAft>
              <a:buClr>
                <a:schemeClr val="dk1"/>
              </a:buClr>
              <a:buSzPts val="2800"/>
              <a:buChar char="•"/>
            </a:pPr>
            <a:r>
              <a:rPr lang="en-US" dirty="0"/>
              <a:t>Click on the </a:t>
            </a:r>
            <a:r>
              <a:rPr lang="en-US" b="1" dirty="0"/>
              <a:t>Name</a:t>
            </a:r>
            <a:r>
              <a:rPr lang="en-US" dirty="0"/>
              <a:t> of the League you would like to attend</a:t>
            </a:r>
            <a:endParaRPr dirty="0"/>
          </a:p>
          <a:p>
            <a:pPr marL="228600" lvl="0" indent="-228600" algn="l" rtl="0">
              <a:lnSpc>
                <a:spcPct val="90000"/>
              </a:lnSpc>
              <a:spcBef>
                <a:spcPts val="1000"/>
              </a:spcBef>
              <a:spcAft>
                <a:spcPts val="0"/>
              </a:spcAft>
              <a:buClr>
                <a:schemeClr val="dk1"/>
              </a:buClr>
              <a:buSzPts val="2800"/>
              <a:buChar char="•"/>
            </a:pPr>
            <a:r>
              <a:rPr lang="en-US" dirty="0"/>
              <a:t>Scroll down to read the </a:t>
            </a:r>
            <a:r>
              <a:rPr lang="en-US" b="1" dirty="0"/>
              <a:t>General Info </a:t>
            </a:r>
            <a:r>
              <a:rPr lang="en-US" dirty="0"/>
              <a:t>tab</a:t>
            </a:r>
            <a:endParaRPr dirty="0"/>
          </a:p>
          <a:p>
            <a:pPr marL="228600" lvl="0" indent="-228600" algn="l" rtl="0">
              <a:lnSpc>
                <a:spcPct val="90000"/>
              </a:lnSpc>
              <a:spcBef>
                <a:spcPts val="1000"/>
              </a:spcBef>
              <a:spcAft>
                <a:spcPts val="0"/>
              </a:spcAft>
              <a:buClr>
                <a:schemeClr val="dk1"/>
              </a:buClr>
              <a:buSzPts val="2800"/>
              <a:buChar char="•"/>
            </a:pPr>
            <a:r>
              <a:rPr lang="en-US" dirty="0"/>
              <a:t>Click on and read the </a:t>
            </a:r>
            <a:r>
              <a:rPr lang="en-US" b="1" dirty="0"/>
              <a:t>Agenda</a:t>
            </a:r>
            <a:r>
              <a:rPr lang="en-US" dirty="0"/>
              <a:t> tab and the </a:t>
            </a:r>
            <a:r>
              <a:rPr lang="en-US" b="1" dirty="0"/>
              <a:t>Volunteer</a:t>
            </a:r>
            <a:r>
              <a:rPr lang="en-US" dirty="0"/>
              <a:t> tab</a:t>
            </a:r>
            <a:endParaRPr dirty="0"/>
          </a:p>
          <a:p>
            <a:pPr marL="228600" lvl="0" indent="-228600" algn="l" rtl="0">
              <a:lnSpc>
                <a:spcPct val="90000"/>
              </a:lnSpc>
              <a:spcBef>
                <a:spcPts val="1000"/>
              </a:spcBef>
              <a:spcAft>
                <a:spcPts val="0"/>
              </a:spcAft>
              <a:buClr>
                <a:schemeClr val="dk1"/>
              </a:buClr>
              <a:buSzPts val="2800"/>
              <a:buChar char="•"/>
            </a:pPr>
            <a:r>
              <a:rPr lang="en-US" dirty="0"/>
              <a:t>Let us know if you see any errors or have any questions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329"/>
        <p:cNvGrpSpPr/>
        <p:nvPr/>
      </p:nvGrpSpPr>
      <p:grpSpPr>
        <a:xfrm>
          <a:off x="0" y="0"/>
          <a:ext cx="0" cy="0"/>
          <a:chOff x="0" y="0"/>
          <a:chExt cx="0" cy="0"/>
        </a:xfrm>
      </p:grpSpPr>
      <p:sp>
        <p:nvSpPr>
          <p:cNvPr id="330" name="Google Shape;330;p23"/>
          <p:cNvSpPr txBox="1">
            <a:spLocks noGrp="1"/>
          </p:cNvSpPr>
          <p:nvPr>
            <p:ph type="title"/>
          </p:nvPr>
        </p:nvSpPr>
        <p:spPr>
          <a:xfrm>
            <a:off x="838200" y="212725"/>
            <a:ext cx="10515600" cy="94841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US" dirty="0"/>
              <a:t>LAUSD East VIQRC League Schedules</a:t>
            </a:r>
            <a:br>
              <a:rPr lang="en-US" dirty="0"/>
            </a:br>
            <a:r>
              <a:rPr lang="en-US" sz="2800" dirty="0"/>
              <a:t>http://larobotics.org/NTGLeagues.html</a:t>
            </a:r>
            <a:endParaRPr dirty="0"/>
          </a:p>
        </p:txBody>
      </p:sp>
      <p:graphicFrame>
        <p:nvGraphicFramePr>
          <p:cNvPr id="331" name="Google Shape;331;p23"/>
          <p:cNvGraphicFramePr/>
          <p:nvPr>
            <p:extLst>
              <p:ext uri="{D42A27DB-BD31-4B8C-83A1-F6EECF244321}">
                <p14:modId xmlns:p14="http://schemas.microsoft.com/office/powerpoint/2010/main" val="1624347405"/>
              </p:ext>
            </p:extLst>
          </p:nvPr>
        </p:nvGraphicFramePr>
        <p:xfrm>
          <a:off x="166914" y="1212258"/>
          <a:ext cx="11785599" cy="5548650"/>
        </p:xfrm>
        <a:graphic>
          <a:graphicData uri="http://schemas.openxmlformats.org/drawingml/2006/table">
            <a:tbl>
              <a:tblPr>
                <a:noFill/>
                <a:tableStyleId>{CC5531E7-DBCF-403E-A9E8-543A103A34A0}</a:tableStyleId>
              </a:tblPr>
              <a:tblGrid>
                <a:gridCol w="3182854">
                  <a:extLst>
                    <a:ext uri="{9D8B030D-6E8A-4147-A177-3AD203B41FA5}">
                      <a16:colId xmlns:a16="http://schemas.microsoft.com/office/drawing/2014/main" val="20000"/>
                    </a:ext>
                  </a:extLst>
                </a:gridCol>
                <a:gridCol w="1057310">
                  <a:extLst>
                    <a:ext uri="{9D8B030D-6E8A-4147-A177-3AD203B41FA5}">
                      <a16:colId xmlns:a16="http://schemas.microsoft.com/office/drawing/2014/main" val="20001"/>
                    </a:ext>
                  </a:extLst>
                </a:gridCol>
                <a:gridCol w="1853023">
                  <a:extLst>
                    <a:ext uri="{9D8B030D-6E8A-4147-A177-3AD203B41FA5}">
                      <a16:colId xmlns:a16="http://schemas.microsoft.com/office/drawing/2014/main" val="20002"/>
                    </a:ext>
                  </a:extLst>
                </a:gridCol>
                <a:gridCol w="1423103">
                  <a:extLst>
                    <a:ext uri="{9D8B030D-6E8A-4147-A177-3AD203B41FA5}">
                      <a16:colId xmlns:a16="http://schemas.microsoft.com/office/drawing/2014/main" val="20003"/>
                    </a:ext>
                  </a:extLst>
                </a:gridCol>
                <a:gridCol w="1423103">
                  <a:extLst>
                    <a:ext uri="{9D8B030D-6E8A-4147-A177-3AD203B41FA5}">
                      <a16:colId xmlns:a16="http://schemas.microsoft.com/office/drawing/2014/main" val="20004"/>
                    </a:ext>
                  </a:extLst>
                </a:gridCol>
                <a:gridCol w="1423103">
                  <a:extLst>
                    <a:ext uri="{9D8B030D-6E8A-4147-A177-3AD203B41FA5}">
                      <a16:colId xmlns:a16="http://schemas.microsoft.com/office/drawing/2014/main" val="20005"/>
                    </a:ext>
                  </a:extLst>
                </a:gridCol>
                <a:gridCol w="1423103">
                  <a:extLst>
                    <a:ext uri="{9D8B030D-6E8A-4147-A177-3AD203B41FA5}">
                      <a16:colId xmlns:a16="http://schemas.microsoft.com/office/drawing/2014/main" val="20006"/>
                    </a:ext>
                  </a:extLst>
                </a:gridCol>
              </a:tblGrid>
              <a:tr h="496750">
                <a:tc rowSpan="2">
                  <a:txBody>
                    <a:bodyPr/>
                    <a:lstStyle/>
                    <a:p>
                      <a:pPr marL="0" marR="0" lvl="0" indent="0" algn="ctr" rtl="0">
                        <a:spcBef>
                          <a:spcPts val="0"/>
                        </a:spcBef>
                        <a:spcAft>
                          <a:spcPts val="0"/>
                        </a:spcAft>
                        <a:buNone/>
                      </a:pPr>
                      <a:r>
                        <a:rPr lang="en-US" sz="2400" b="1"/>
                        <a:t>League Host </a:t>
                      </a:r>
                      <a:endParaRPr sz="2400"/>
                    </a:p>
                    <a:p>
                      <a:pPr marL="0" marR="0" lvl="0" indent="0" algn="ctr" rtl="0">
                        <a:spcBef>
                          <a:spcPts val="0"/>
                        </a:spcBef>
                        <a:spcAft>
                          <a:spcPts val="0"/>
                        </a:spcAft>
                        <a:buNone/>
                      </a:pPr>
                      <a:r>
                        <a:rPr lang="en-US" sz="2400" b="1"/>
                        <a:t>School Name</a:t>
                      </a:r>
                      <a:endParaRPr sz="2400"/>
                    </a:p>
                  </a:txBody>
                  <a:tcPr marL="11000" marR="110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FFFF"/>
                    </a:solidFill>
                  </a:tcPr>
                </a:tc>
                <a:tc rowSpan="2">
                  <a:txBody>
                    <a:bodyPr/>
                    <a:lstStyle/>
                    <a:p>
                      <a:pPr marL="0" marR="0" lvl="0" indent="0" algn="ctr" rtl="0">
                        <a:spcBef>
                          <a:spcPts val="0"/>
                        </a:spcBef>
                        <a:spcAft>
                          <a:spcPts val="0"/>
                        </a:spcAft>
                        <a:buNone/>
                      </a:pPr>
                      <a:r>
                        <a:rPr lang="en-US" sz="2400" b="1"/>
                        <a:t>Times</a:t>
                      </a:r>
                      <a:endParaRPr sz="2400"/>
                    </a:p>
                  </a:txBody>
                  <a:tcPr marL="11000" marR="110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FFFF"/>
                    </a:solidFill>
                  </a:tcPr>
                </a:tc>
                <a:tc rowSpan="2">
                  <a:txBody>
                    <a:bodyPr/>
                    <a:lstStyle/>
                    <a:p>
                      <a:pPr marL="0" marR="0" lvl="0" indent="0" algn="ctr" rtl="0">
                        <a:spcBef>
                          <a:spcPts val="0"/>
                        </a:spcBef>
                        <a:spcAft>
                          <a:spcPts val="0"/>
                        </a:spcAft>
                        <a:buNone/>
                      </a:pPr>
                      <a:r>
                        <a:rPr lang="en-US" sz="2400" b="1" dirty="0"/>
                        <a:t>League</a:t>
                      </a:r>
                      <a:endParaRPr sz="2400" b="1" dirty="0"/>
                    </a:p>
                    <a:p>
                      <a:pPr marL="0" marR="0" lvl="0" indent="0" algn="ctr" rtl="0">
                        <a:spcBef>
                          <a:spcPts val="0"/>
                        </a:spcBef>
                        <a:spcAft>
                          <a:spcPts val="0"/>
                        </a:spcAft>
                        <a:buNone/>
                      </a:pPr>
                      <a:r>
                        <a:rPr lang="en-US" sz="2400" b="1" dirty="0"/>
                        <a:t>Orientation</a:t>
                      </a:r>
                      <a:endParaRPr sz="2400" dirty="0"/>
                    </a:p>
                  </a:txBody>
                  <a:tcPr marL="11000" marR="110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FFFF"/>
                    </a:solidFill>
                  </a:tcPr>
                </a:tc>
                <a:tc gridSpan="4">
                  <a:txBody>
                    <a:bodyPr/>
                    <a:lstStyle/>
                    <a:p>
                      <a:pPr marL="0" marR="0" lvl="0" indent="0" algn="ctr" rtl="0">
                        <a:spcBef>
                          <a:spcPts val="0"/>
                        </a:spcBef>
                        <a:spcAft>
                          <a:spcPts val="0"/>
                        </a:spcAft>
                        <a:buNone/>
                      </a:pPr>
                      <a:r>
                        <a:rPr lang="en-US" sz="2400" b="1"/>
                        <a:t>League Session Dates</a:t>
                      </a:r>
                      <a:endParaRPr sz="2400"/>
                    </a:p>
                  </a:txBody>
                  <a:tcPr marL="11000" marR="11000" marT="0" marB="0" anchor="b">
                    <a:lnL w="28575"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18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US" sz="2400" b="1"/>
                        <a:t>Qual. 1</a:t>
                      </a:r>
                      <a:endParaRPr sz="2400"/>
                    </a:p>
                  </a:txBody>
                  <a:tcPr marL="11000" marR="110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FFFF"/>
                    </a:solidFill>
                  </a:tcPr>
                </a:tc>
                <a:tc>
                  <a:txBody>
                    <a:bodyPr/>
                    <a:lstStyle/>
                    <a:p>
                      <a:pPr marL="0" marR="0" lvl="0" indent="0" algn="ctr" rtl="0">
                        <a:spcBef>
                          <a:spcPts val="0"/>
                        </a:spcBef>
                        <a:spcAft>
                          <a:spcPts val="0"/>
                        </a:spcAft>
                        <a:buNone/>
                      </a:pPr>
                      <a:r>
                        <a:rPr lang="en-US" sz="2400" b="1" dirty="0"/>
                        <a:t>Qual. 2</a:t>
                      </a:r>
                      <a:endParaRPr sz="2400" dirty="0"/>
                    </a:p>
                  </a:txBody>
                  <a:tcPr marL="11000" marR="110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FFFF"/>
                    </a:solidFill>
                  </a:tcPr>
                </a:tc>
                <a:tc>
                  <a:txBody>
                    <a:bodyPr/>
                    <a:lstStyle/>
                    <a:p>
                      <a:pPr marL="0" marR="0" lvl="0" indent="0" algn="ctr" rtl="0">
                        <a:spcBef>
                          <a:spcPts val="0"/>
                        </a:spcBef>
                        <a:spcAft>
                          <a:spcPts val="0"/>
                        </a:spcAft>
                        <a:buNone/>
                      </a:pPr>
                      <a:r>
                        <a:rPr lang="en-US" sz="2400" b="1"/>
                        <a:t>Qual. 3</a:t>
                      </a:r>
                      <a:endParaRPr sz="2400"/>
                    </a:p>
                  </a:txBody>
                  <a:tcPr marL="11000" marR="110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FFFF"/>
                    </a:solidFill>
                  </a:tcPr>
                </a:tc>
                <a:tc>
                  <a:txBody>
                    <a:bodyPr/>
                    <a:lstStyle/>
                    <a:p>
                      <a:pPr marL="0" marR="0" lvl="0" indent="0" algn="ctr" rtl="0">
                        <a:spcBef>
                          <a:spcPts val="0"/>
                        </a:spcBef>
                        <a:spcAft>
                          <a:spcPts val="0"/>
                        </a:spcAft>
                        <a:buNone/>
                      </a:pPr>
                      <a:r>
                        <a:rPr lang="en-US" sz="2400" b="1"/>
                        <a:t>Champ.</a:t>
                      </a:r>
                      <a:endParaRPr sz="2400"/>
                    </a:p>
                  </a:txBody>
                  <a:tcPr marL="11000" marR="110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FFFF"/>
                    </a:solidFill>
                  </a:tcPr>
                </a:tc>
                <a:extLst>
                  <a:ext uri="{0D108BD9-81ED-4DB2-BD59-A6C34878D82A}">
                    <a16:rowId xmlns:a16="http://schemas.microsoft.com/office/drawing/2014/main" val="10001"/>
                  </a:ext>
                </a:extLst>
              </a:tr>
              <a:tr h="731525">
                <a:tc>
                  <a:txBody>
                    <a:bodyPr/>
                    <a:lstStyle/>
                    <a:p>
                      <a:pPr marL="0" lvl="0" indent="0" algn="ctr" rtl="0">
                        <a:lnSpc>
                          <a:spcPct val="100000"/>
                        </a:lnSpc>
                        <a:spcBef>
                          <a:spcPts val="0"/>
                        </a:spcBef>
                        <a:spcAft>
                          <a:spcPts val="0"/>
                        </a:spcAft>
                        <a:buNone/>
                      </a:pPr>
                      <a:r>
                        <a:rPr lang="en-US" sz="2400" dirty="0"/>
                        <a:t>Boyle Heights </a:t>
                      </a:r>
                      <a:br>
                        <a:rPr lang="en-US" sz="2400" dirty="0"/>
                      </a:br>
                      <a:r>
                        <a:rPr lang="en-US" sz="2400" dirty="0"/>
                        <a:t>STEM Academy</a:t>
                      </a:r>
                    </a:p>
                  </a:txBody>
                  <a:tcPr marL="28575" marR="28575" marT="19050" marB="190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2400" dirty="0">
                          <a:solidFill>
                            <a:schemeClr val="dk1"/>
                          </a:solidFill>
                        </a:rPr>
                        <a:t>4-7pm</a:t>
                      </a:r>
                      <a:endParaRPr sz="2400" dirty="0"/>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endParaRPr sz="2400" dirty="0"/>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2400" dirty="0"/>
                        <a:t>Fri</a:t>
                      </a:r>
                      <a:br>
                        <a:rPr lang="en-US" sz="2400" dirty="0"/>
                      </a:br>
                      <a:r>
                        <a:rPr lang="en-US" sz="2400" dirty="0"/>
                        <a:t>10/25/24</a:t>
                      </a:r>
                      <a:endParaRPr sz="2400" dirty="0"/>
                    </a:p>
                  </a:txBody>
                  <a:tcPr marL="28575" marR="28575" marT="19050" marB="190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2400" dirty="0"/>
                        <a:t>Fri</a:t>
                      </a:r>
                      <a:br>
                        <a:rPr lang="en-US" sz="2400" dirty="0"/>
                      </a:br>
                      <a:r>
                        <a:rPr lang="en-US" sz="2400" dirty="0"/>
                        <a:t>11/15/24</a:t>
                      </a:r>
                      <a:endParaRPr sz="2400" dirty="0"/>
                    </a:p>
                  </a:txBody>
                  <a:tcPr marL="28575" marR="28575" marT="19050" marB="190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2400" dirty="0"/>
                        <a:t>Fri</a:t>
                      </a:r>
                      <a:br>
                        <a:rPr lang="en-US" sz="2400" dirty="0"/>
                      </a:br>
                      <a:r>
                        <a:rPr lang="en-US" sz="2400" dirty="0"/>
                        <a:t>12/13/24</a:t>
                      </a:r>
                      <a:endParaRPr sz="2400" dirty="0"/>
                    </a:p>
                  </a:txBody>
                  <a:tcPr marL="28575" marR="28575" marT="19050" marB="190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2400" dirty="0"/>
                        <a:t>Fri</a:t>
                      </a:r>
                      <a:br>
                        <a:rPr lang="en-US" sz="2400" dirty="0"/>
                      </a:br>
                      <a:r>
                        <a:rPr lang="en-US" sz="2400" dirty="0"/>
                        <a:t>01/31/25</a:t>
                      </a:r>
                      <a:endParaRPr sz="2400" dirty="0"/>
                    </a:p>
                  </a:txBody>
                  <a:tcPr marL="28575" marR="28575" marT="19050" marB="190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31525">
                <a:tc>
                  <a:txBody>
                    <a:bodyPr/>
                    <a:lstStyle/>
                    <a:p>
                      <a:pPr marL="0" lvl="0" indent="0" algn="ctr" rtl="0">
                        <a:lnSpc>
                          <a:spcPct val="100000"/>
                        </a:lnSpc>
                        <a:spcBef>
                          <a:spcPts val="0"/>
                        </a:spcBef>
                        <a:spcAft>
                          <a:spcPts val="0"/>
                        </a:spcAft>
                        <a:buNone/>
                      </a:pPr>
                      <a:r>
                        <a:rPr lang="en-US" sz="2400" dirty="0"/>
                        <a:t>Frank Del Olmo </a:t>
                      </a:r>
                      <a:br>
                        <a:rPr lang="en-US" sz="2400" dirty="0"/>
                      </a:br>
                      <a:r>
                        <a:rPr lang="en-US" sz="2400" dirty="0"/>
                        <a:t>Elementary School</a:t>
                      </a:r>
                    </a:p>
                  </a:txBody>
                  <a:tcPr marL="28575" marR="28575" marT="19050" marB="190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2400" dirty="0"/>
                        <a:t>4-7pm</a:t>
                      </a:r>
                      <a:endParaRPr sz="2400" dirty="0"/>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dk1"/>
                          </a:solidFill>
                        </a:rPr>
                        <a:t>Fri</a:t>
                      </a:r>
                      <a:br>
                        <a:rPr lang="en-US" sz="2400" dirty="0">
                          <a:solidFill>
                            <a:schemeClr val="dk1"/>
                          </a:solidFill>
                        </a:rPr>
                      </a:br>
                      <a:r>
                        <a:rPr lang="en-US" sz="2400" dirty="0">
                          <a:solidFill>
                            <a:schemeClr val="dk1"/>
                          </a:solidFill>
                        </a:rPr>
                        <a:t>10/04/24</a:t>
                      </a:r>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fr-FR" sz="2400" dirty="0"/>
                        <a:t>Mon</a:t>
                      </a:r>
                      <a:br>
                        <a:rPr lang="fr-FR" sz="2400" dirty="0"/>
                      </a:br>
                      <a:r>
                        <a:rPr lang="fr-FR" sz="2400" dirty="0"/>
                        <a:t>10/07/24</a:t>
                      </a:r>
                      <a:endParaRPr sz="2400" dirty="0"/>
                    </a:p>
                  </a:txBody>
                  <a:tcPr marL="28575" marR="28575" marT="19050" marB="190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fr-FR" sz="2400" dirty="0"/>
                        <a:t>Mon</a:t>
                      </a:r>
                      <a:br>
                        <a:rPr lang="fr-FR" sz="2400" dirty="0"/>
                      </a:br>
                      <a:r>
                        <a:rPr lang="fr-FR" sz="2400" dirty="0"/>
                        <a:t>10/28/24</a:t>
                      </a:r>
                      <a:endParaRPr sz="2400" dirty="0"/>
                    </a:p>
                  </a:txBody>
                  <a:tcPr marL="28575" marR="28575" marT="19050" marB="190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fr-FR" sz="2400" dirty="0"/>
                        <a:t>Mon</a:t>
                      </a:r>
                      <a:br>
                        <a:rPr lang="fr-FR" sz="2400" dirty="0"/>
                      </a:br>
                      <a:r>
                        <a:rPr lang="fr-FR" sz="2400" dirty="0"/>
                        <a:t>12/02/24</a:t>
                      </a:r>
                      <a:endParaRPr sz="2400" dirty="0"/>
                    </a:p>
                  </a:txBody>
                  <a:tcPr marL="28575" marR="28575" marT="19050" marB="190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fr-FR" sz="2400" dirty="0"/>
                        <a:t>Mon</a:t>
                      </a:r>
                      <a:br>
                        <a:rPr lang="fr-FR" sz="2400" dirty="0"/>
                      </a:br>
                      <a:r>
                        <a:rPr lang="fr-FR" sz="2400" dirty="0"/>
                        <a:t>02/03/25</a:t>
                      </a:r>
                      <a:endParaRPr sz="2400" dirty="0"/>
                    </a:p>
                  </a:txBody>
                  <a:tcPr marL="28575" marR="28575" marT="19050" marB="190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31525">
                <a:tc>
                  <a:txBody>
                    <a:bodyPr/>
                    <a:lstStyle/>
                    <a:p>
                      <a:pPr marL="0" lvl="0" indent="0" algn="ctr" rtl="0">
                        <a:lnSpc>
                          <a:spcPct val="100000"/>
                        </a:lnSpc>
                        <a:spcBef>
                          <a:spcPts val="0"/>
                        </a:spcBef>
                        <a:spcAft>
                          <a:spcPts val="0"/>
                        </a:spcAft>
                        <a:buNone/>
                      </a:pPr>
                      <a:r>
                        <a:rPr lang="en-US" sz="2400" dirty="0"/>
                        <a:t>Main Street </a:t>
                      </a:r>
                      <a:br>
                        <a:rPr lang="en-US" sz="2400" dirty="0"/>
                      </a:br>
                      <a:r>
                        <a:rPr lang="en-US" sz="2400" dirty="0"/>
                        <a:t>Elementary School</a:t>
                      </a:r>
                      <a:endParaRPr sz="2400" dirty="0"/>
                    </a:p>
                  </a:txBody>
                  <a:tcPr marL="28575" marR="28575" marT="19050" marB="190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2400" dirty="0">
                          <a:solidFill>
                            <a:schemeClr val="dk1"/>
                          </a:solidFill>
                        </a:rPr>
                        <a:t>4-7pm</a:t>
                      </a:r>
                      <a:endParaRPr sz="2400" dirty="0"/>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endParaRPr sz="2400">
                        <a:solidFill>
                          <a:schemeClr val="dk1"/>
                        </a:solidFill>
                      </a:endParaRPr>
                    </a:p>
                  </a:txBody>
                  <a:tcPr marL="11000" marR="11000" marT="0" marB="0" anchor="ctr">
                    <a:lnL w="2857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Wed</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10/09/24</a:t>
                      </a:r>
                    </a:p>
                  </a:txBody>
                  <a:tcPr marL="22860" marR="22860" marT="15240" marB="1524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Wed</a:t>
                      </a:r>
                    </a:p>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11/13/24</a:t>
                      </a:r>
                    </a:p>
                  </a:txBody>
                  <a:tcPr marL="22860" marR="22860" marT="15240" marB="1524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Wed</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12/11/24</a:t>
                      </a:r>
                    </a:p>
                  </a:txBody>
                  <a:tcPr marL="22860" marR="22860" marT="15240" marB="1524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Wed</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01/29/25</a:t>
                      </a:r>
                    </a:p>
                  </a:txBody>
                  <a:tcPr marL="22860" marR="22860" marT="15240" marB="1524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731525">
                <a:tc>
                  <a:txBody>
                    <a:bodyPr/>
                    <a:lstStyle/>
                    <a:p>
                      <a:pPr marL="0" lvl="0" indent="0" algn="ctr" rtl="0">
                        <a:lnSpc>
                          <a:spcPct val="100000"/>
                        </a:lnSpc>
                        <a:spcBef>
                          <a:spcPts val="0"/>
                        </a:spcBef>
                        <a:spcAft>
                          <a:spcPts val="0"/>
                        </a:spcAft>
                        <a:buNone/>
                      </a:pPr>
                      <a:r>
                        <a:rPr lang="en-US" sz="2400" dirty="0"/>
                        <a:t>Maywood Center for </a:t>
                      </a:r>
                      <a:br>
                        <a:rPr lang="en-US" sz="2400" dirty="0"/>
                      </a:br>
                      <a:r>
                        <a:rPr lang="en-US" sz="2400" dirty="0"/>
                        <a:t>Enriched Studies</a:t>
                      </a:r>
                      <a:endParaRPr sz="2400" dirty="0"/>
                    </a:p>
                  </a:txBody>
                  <a:tcPr marL="28575" marR="28575" marT="19050" marB="190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2400" dirty="0">
                          <a:solidFill>
                            <a:schemeClr val="dk1"/>
                          </a:solidFill>
                        </a:rPr>
                        <a:t>4-7pm</a:t>
                      </a:r>
                      <a:endParaRPr sz="2400" dirty="0"/>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endParaRPr sz="2400" dirty="0">
                        <a:solidFill>
                          <a:schemeClr val="dk1"/>
                        </a:solidFill>
                      </a:endParaRPr>
                    </a:p>
                  </a:txBody>
                  <a:tcPr marL="11000" marR="11000" marT="0" marB="0" anchor="ctr">
                    <a:lnL w="2857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Fri</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10/18/24</a:t>
                      </a:r>
                    </a:p>
                  </a:txBody>
                  <a:tcPr marL="22860" marR="22860" marT="15240" marB="1524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Fri</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11/01/24</a:t>
                      </a:r>
                    </a:p>
                  </a:txBody>
                  <a:tcPr marL="22860" marR="22860" marT="15240" marB="1524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Fri</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12/06/24</a:t>
                      </a:r>
                    </a:p>
                  </a:txBody>
                  <a:tcPr marL="22860" marR="22860" marT="15240" marB="1524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Fri</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01/17/25</a:t>
                      </a:r>
                    </a:p>
                  </a:txBody>
                  <a:tcPr marL="22860" marR="22860" marT="15240" marB="1524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731525">
                <a:tc>
                  <a:txBody>
                    <a:bodyPr/>
                    <a:lstStyle/>
                    <a:p>
                      <a:pPr marL="0" lvl="0" indent="0" algn="ctr" rtl="0">
                        <a:lnSpc>
                          <a:spcPct val="100000"/>
                        </a:lnSpc>
                        <a:spcBef>
                          <a:spcPts val="0"/>
                        </a:spcBef>
                        <a:spcAft>
                          <a:spcPts val="0"/>
                        </a:spcAft>
                        <a:buNone/>
                      </a:pPr>
                      <a:r>
                        <a:rPr lang="en-US" sz="2400"/>
                        <a:t>South Gate </a:t>
                      </a:r>
                      <a:br>
                        <a:rPr lang="en-US" sz="2400"/>
                      </a:br>
                      <a:r>
                        <a:rPr lang="en-US" sz="2400"/>
                        <a:t>High School</a:t>
                      </a:r>
                      <a:endParaRPr sz="2400"/>
                    </a:p>
                  </a:txBody>
                  <a:tcPr marL="28575" marR="28575" marT="19050" marB="190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2400" dirty="0">
                          <a:solidFill>
                            <a:schemeClr val="dk1"/>
                          </a:solidFill>
                        </a:rPr>
                        <a:t>4-7pm</a:t>
                      </a:r>
                      <a:endParaRPr sz="2400" dirty="0"/>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endParaRPr sz="2400" dirty="0">
                        <a:solidFill>
                          <a:schemeClr val="dk1"/>
                        </a:solidFill>
                      </a:endParaRPr>
                    </a:p>
                  </a:txBody>
                  <a:tcPr marL="11000" marR="11000" marT="0" marB="0" anchor="ctr">
                    <a:lnL w="2857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Wed</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10/16/24</a:t>
                      </a:r>
                    </a:p>
                  </a:txBody>
                  <a:tcPr marL="22860" marR="22860" marT="15240" marB="1524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Wed</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11/06/24</a:t>
                      </a:r>
                    </a:p>
                  </a:txBody>
                  <a:tcPr marL="22860" marR="22860" marT="15240" marB="1524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Wed</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12/04/24</a:t>
                      </a:r>
                    </a:p>
                  </a:txBody>
                  <a:tcPr marL="22860" marR="22860" marT="15240" marB="1524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Wed</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01/22/25</a:t>
                      </a:r>
                    </a:p>
                  </a:txBody>
                  <a:tcPr marL="22860" marR="22860" marT="15240" marB="1524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731525">
                <a:tc>
                  <a:txBody>
                    <a:bodyPr/>
                    <a:lstStyle/>
                    <a:p>
                      <a:pPr marL="0" lvl="0" indent="0" algn="ctr" rtl="0">
                        <a:lnSpc>
                          <a:spcPct val="100000"/>
                        </a:lnSpc>
                        <a:spcBef>
                          <a:spcPts val="0"/>
                        </a:spcBef>
                        <a:spcAft>
                          <a:spcPts val="0"/>
                        </a:spcAft>
                        <a:buNone/>
                      </a:pPr>
                      <a:r>
                        <a:rPr lang="en-US" sz="2400" dirty="0"/>
                        <a:t>Virgil Middle School</a:t>
                      </a:r>
                      <a:endParaRPr sz="2400" dirty="0"/>
                    </a:p>
                  </a:txBody>
                  <a:tcPr marL="28575" marR="28575" marT="19050" marB="19050" anchor="ctr">
                    <a:lnL w="2857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dk1"/>
                          </a:solidFill>
                        </a:rPr>
                        <a:t>4-7pm</a:t>
                      </a:r>
                      <a:endParaRPr lang="en-US" sz="2400" dirty="0"/>
                    </a:p>
                  </a:txBody>
                  <a:tcPr marL="11000" marR="11000" marT="0" marB="0" anchor="ctr">
                    <a:lnL w="2857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2400" dirty="0">
                          <a:solidFill>
                            <a:schemeClr val="dk1"/>
                          </a:solidFill>
                        </a:rPr>
                        <a:t>Fri</a:t>
                      </a:r>
                      <a:br>
                        <a:rPr lang="en-US" sz="2400" dirty="0">
                          <a:solidFill>
                            <a:schemeClr val="dk1"/>
                          </a:solidFill>
                        </a:rPr>
                      </a:br>
                      <a:r>
                        <a:rPr lang="en-US" sz="2400" dirty="0">
                          <a:solidFill>
                            <a:schemeClr val="dk1"/>
                          </a:solidFill>
                        </a:rPr>
                        <a:t>10/11/24</a:t>
                      </a:r>
                      <a:endParaRPr sz="2400" dirty="0">
                        <a:solidFill>
                          <a:schemeClr val="dk1"/>
                        </a:solidFill>
                      </a:endParaRPr>
                    </a:p>
                  </a:txBody>
                  <a:tcPr marL="11000" marR="11000" marT="0" marB="0" anchor="ctr">
                    <a:lnL w="2857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Mon</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10/21/24</a:t>
                      </a:r>
                    </a:p>
                  </a:txBody>
                  <a:tcPr marL="22860" marR="22860" marT="15240" marB="15240">
                    <a:lnL w="2857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Mon</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11/18/24</a:t>
                      </a:r>
                    </a:p>
                  </a:txBody>
                  <a:tcPr marL="22860" marR="22860" marT="15240" marB="15240">
                    <a:lnL w="2857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Mon</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12/09/24</a:t>
                      </a:r>
                    </a:p>
                  </a:txBody>
                  <a:tcPr marL="22860" marR="22860" marT="15240" marB="15240">
                    <a:lnL w="2857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marR="0" lvl="0" indent="0" algn="ctr" rtl="0" fontAlgn="t">
                        <a:lnSpc>
                          <a:spcPct val="100000"/>
                        </a:lnSpc>
                        <a:spcBef>
                          <a:spcPts val="0"/>
                        </a:spcBef>
                        <a:spcAft>
                          <a:spcPts val="0"/>
                        </a:spcAft>
                        <a:buClr>
                          <a:srgbClr val="000000"/>
                        </a:buClr>
                        <a:buFont typeface="Arial"/>
                        <a:buNone/>
                      </a:pPr>
                      <a:r>
                        <a:rPr lang="en-US" sz="2400" b="0" i="0" u="none" strike="noStrike" cap="none" dirty="0">
                          <a:solidFill>
                            <a:srgbClr val="000000"/>
                          </a:solidFill>
                          <a:latin typeface="Arial"/>
                          <a:cs typeface="Arial"/>
                          <a:sym typeface="Arial"/>
                        </a:rPr>
                        <a:t>Mon</a:t>
                      </a:r>
                      <a:br>
                        <a:rPr lang="en-US" sz="2400" b="0" i="0" u="none" strike="noStrike" cap="none" dirty="0">
                          <a:solidFill>
                            <a:srgbClr val="000000"/>
                          </a:solidFill>
                          <a:latin typeface="Arial"/>
                          <a:cs typeface="Arial"/>
                          <a:sym typeface="Arial"/>
                        </a:rPr>
                      </a:br>
                      <a:r>
                        <a:rPr lang="en-US" sz="2400" b="0" i="0" u="none" strike="noStrike" cap="none" dirty="0">
                          <a:solidFill>
                            <a:srgbClr val="000000"/>
                          </a:solidFill>
                          <a:latin typeface="Arial"/>
                          <a:cs typeface="Arial"/>
                          <a:sym typeface="Arial"/>
                        </a:rPr>
                        <a:t>01/27/25</a:t>
                      </a:r>
                    </a:p>
                  </a:txBody>
                  <a:tcPr marL="22860" marR="22860" marT="15240" marB="15240">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224876593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3"/>
          <p:cNvSpPr txBox="1">
            <a:spLocks noGrp="1"/>
          </p:cNvSpPr>
          <p:nvPr>
            <p:ph type="title"/>
          </p:nvPr>
        </p:nvSpPr>
        <p:spPr>
          <a:xfrm>
            <a:off x="838200" y="212725"/>
            <a:ext cx="10515600" cy="94841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US" dirty="0"/>
              <a:t>LAUSD South VIQRC League Schedules</a:t>
            </a:r>
            <a:br>
              <a:rPr lang="en-US" dirty="0"/>
            </a:br>
            <a:r>
              <a:rPr lang="en-US" sz="2800" dirty="0"/>
              <a:t>http://larobotics.org/NTGLeagues.html</a:t>
            </a:r>
            <a:endParaRPr dirty="0"/>
          </a:p>
        </p:txBody>
      </p:sp>
      <p:graphicFrame>
        <p:nvGraphicFramePr>
          <p:cNvPr id="331" name="Google Shape;331;p23"/>
          <p:cNvGraphicFramePr/>
          <p:nvPr>
            <p:extLst>
              <p:ext uri="{D42A27DB-BD31-4B8C-83A1-F6EECF244321}">
                <p14:modId xmlns:p14="http://schemas.microsoft.com/office/powerpoint/2010/main" val="357864352"/>
              </p:ext>
            </p:extLst>
          </p:nvPr>
        </p:nvGraphicFramePr>
        <p:xfrm>
          <a:off x="166914" y="1212258"/>
          <a:ext cx="11785599" cy="4023361"/>
        </p:xfrm>
        <a:graphic>
          <a:graphicData uri="http://schemas.openxmlformats.org/drawingml/2006/table">
            <a:tbl>
              <a:tblPr>
                <a:noFill/>
                <a:tableStyleId>{CC5531E7-DBCF-403E-A9E8-543A103A34A0}</a:tableStyleId>
              </a:tblPr>
              <a:tblGrid>
                <a:gridCol w="3182854">
                  <a:extLst>
                    <a:ext uri="{9D8B030D-6E8A-4147-A177-3AD203B41FA5}">
                      <a16:colId xmlns:a16="http://schemas.microsoft.com/office/drawing/2014/main" val="20000"/>
                    </a:ext>
                  </a:extLst>
                </a:gridCol>
                <a:gridCol w="1057310">
                  <a:extLst>
                    <a:ext uri="{9D8B030D-6E8A-4147-A177-3AD203B41FA5}">
                      <a16:colId xmlns:a16="http://schemas.microsoft.com/office/drawing/2014/main" val="20001"/>
                    </a:ext>
                  </a:extLst>
                </a:gridCol>
                <a:gridCol w="1853023">
                  <a:extLst>
                    <a:ext uri="{9D8B030D-6E8A-4147-A177-3AD203B41FA5}">
                      <a16:colId xmlns:a16="http://schemas.microsoft.com/office/drawing/2014/main" val="20002"/>
                    </a:ext>
                  </a:extLst>
                </a:gridCol>
                <a:gridCol w="1423103">
                  <a:extLst>
                    <a:ext uri="{9D8B030D-6E8A-4147-A177-3AD203B41FA5}">
                      <a16:colId xmlns:a16="http://schemas.microsoft.com/office/drawing/2014/main" val="20003"/>
                    </a:ext>
                  </a:extLst>
                </a:gridCol>
                <a:gridCol w="1423103">
                  <a:extLst>
                    <a:ext uri="{9D8B030D-6E8A-4147-A177-3AD203B41FA5}">
                      <a16:colId xmlns:a16="http://schemas.microsoft.com/office/drawing/2014/main" val="20004"/>
                    </a:ext>
                  </a:extLst>
                </a:gridCol>
                <a:gridCol w="1423103">
                  <a:extLst>
                    <a:ext uri="{9D8B030D-6E8A-4147-A177-3AD203B41FA5}">
                      <a16:colId xmlns:a16="http://schemas.microsoft.com/office/drawing/2014/main" val="20005"/>
                    </a:ext>
                  </a:extLst>
                </a:gridCol>
                <a:gridCol w="1423103">
                  <a:extLst>
                    <a:ext uri="{9D8B030D-6E8A-4147-A177-3AD203B41FA5}">
                      <a16:colId xmlns:a16="http://schemas.microsoft.com/office/drawing/2014/main" val="20006"/>
                    </a:ext>
                  </a:extLst>
                </a:gridCol>
              </a:tblGrid>
              <a:tr h="637895">
                <a:tc rowSpan="2">
                  <a:txBody>
                    <a:bodyPr/>
                    <a:lstStyle/>
                    <a:p>
                      <a:pPr marL="0" marR="0" lvl="0" indent="0" algn="ctr" rtl="0">
                        <a:spcBef>
                          <a:spcPts val="0"/>
                        </a:spcBef>
                        <a:spcAft>
                          <a:spcPts val="0"/>
                        </a:spcAft>
                        <a:buNone/>
                      </a:pPr>
                      <a:r>
                        <a:rPr lang="en-US" sz="2400" b="1" dirty="0"/>
                        <a:t>League Host </a:t>
                      </a:r>
                      <a:endParaRPr sz="2400" dirty="0"/>
                    </a:p>
                    <a:p>
                      <a:pPr marL="0" marR="0" lvl="0" indent="0" algn="ctr" rtl="0">
                        <a:spcBef>
                          <a:spcPts val="0"/>
                        </a:spcBef>
                        <a:spcAft>
                          <a:spcPts val="0"/>
                        </a:spcAft>
                        <a:buNone/>
                      </a:pPr>
                      <a:r>
                        <a:rPr lang="en-US" sz="2400" b="1" dirty="0"/>
                        <a:t>School Name</a:t>
                      </a:r>
                      <a:endParaRPr sz="2400" dirty="0"/>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00FFFF"/>
                    </a:solidFill>
                  </a:tcPr>
                </a:tc>
                <a:tc rowSpan="2">
                  <a:txBody>
                    <a:bodyPr/>
                    <a:lstStyle/>
                    <a:p>
                      <a:pPr marL="0" marR="0" lvl="0" indent="0" algn="ctr" rtl="0">
                        <a:spcBef>
                          <a:spcPts val="0"/>
                        </a:spcBef>
                        <a:spcAft>
                          <a:spcPts val="0"/>
                        </a:spcAft>
                        <a:buNone/>
                      </a:pPr>
                      <a:r>
                        <a:rPr lang="en-US" sz="2400" b="1"/>
                        <a:t>Times</a:t>
                      </a:r>
                      <a:endParaRPr sz="2400"/>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FFFF"/>
                    </a:solidFill>
                  </a:tcPr>
                </a:tc>
                <a:tc rowSpan="2">
                  <a:txBody>
                    <a:bodyPr/>
                    <a:lstStyle/>
                    <a:p>
                      <a:pPr marL="0" marR="0" lvl="0" indent="0" algn="ctr" rtl="0">
                        <a:spcBef>
                          <a:spcPts val="0"/>
                        </a:spcBef>
                        <a:spcAft>
                          <a:spcPts val="0"/>
                        </a:spcAft>
                        <a:buNone/>
                      </a:pPr>
                      <a:r>
                        <a:rPr lang="en-US" sz="2400" b="1" dirty="0"/>
                        <a:t>League</a:t>
                      </a:r>
                      <a:endParaRPr sz="2400" b="1" dirty="0"/>
                    </a:p>
                    <a:p>
                      <a:pPr marL="0" marR="0" lvl="0" indent="0" algn="ctr" rtl="0">
                        <a:spcBef>
                          <a:spcPts val="0"/>
                        </a:spcBef>
                        <a:spcAft>
                          <a:spcPts val="0"/>
                        </a:spcAft>
                        <a:buNone/>
                      </a:pPr>
                      <a:r>
                        <a:rPr lang="en-US" sz="2400" b="1" dirty="0"/>
                        <a:t>Orientation</a:t>
                      </a:r>
                      <a:endParaRPr sz="2400" dirty="0"/>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FFFF"/>
                    </a:solidFill>
                  </a:tcPr>
                </a:tc>
                <a:tc gridSpan="4">
                  <a:txBody>
                    <a:bodyPr/>
                    <a:lstStyle/>
                    <a:p>
                      <a:pPr marL="0" marR="0" lvl="0" indent="0" algn="ctr" rtl="0">
                        <a:spcBef>
                          <a:spcPts val="0"/>
                        </a:spcBef>
                        <a:spcAft>
                          <a:spcPts val="0"/>
                        </a:spcAft>
                        <a:buNone/>
                      </a:pPr>
                      <a:r>
                        <a:rPr lang="en-US" sz="2400" b="1"/>
                        <a:t>League Session Dates</a:t>
                      </a:r>
                      <a:endParaRPr sz="2400"/>
                    </a:p>
                  </a:txBody>
                  <a:tcPr marL="11000" marR="11000" marT="0" marB="0" anchor="ctr">
                    <a:lnL w="28575"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733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US" sz="2400" b="1"/>
                        <a:t>Qual. 1</a:t>
                      </a:r>
                      <a:endParaRPr sz="2400"/>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00FFFF"/>
                    </a:solidFill>
                  </a:tcPr>
                </a:tc>
                <a:tc>
                  <a:txBody>
                    <a:bodyPr/>
                    <a:lstStyle/>
                    <a:p>
                      <a:pPr marL="0" marR="0" lvl="0" indent="0" algn="ctr" rtl="0">
                        <a:spcBef>
                          <a:spcPts val="0"/>
                        </a:spcBef>
                        <a:spcAft>
                          <a:spcPts val="0"/>
                        </a:spcAft>
                        <a:buNone/>
                      </a:pPr>
                      <a:r>
                        <a:rPr lang="en-US" sz="2400" b="1" dirty="0"/>
                        <a:t>Qual. 2</a:t>
                      </a:r>
                      <a:endParaRPr sz="2400" dirty="0"/>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00FFFF"/>
                    </a:solidFill>
                  </a:tcPr>
                </a:tc>
                <a:tc>
                  <a:txBody>
                    <a:bodyPr/>
                    <a:lstStyle/>
                    <a:p>
                      <a:pPr marL="0" marR="0" lvl="0" indent="0" algn="ctr" rtl="0">
                        <a:spcBef>
                          <a:spcPts val="0"/>
                        </a:spcBef>
                        <a:spcAft>
                          <a:spcPts val="0"/>
                        </a:spcAft>
                        <a:buNone/>
                      </a:pPr>
                      <a:r>
                        <a:rPr lang="en-US" sz="2400" b="1"/>
                        <a:t>Qual. 3</a:t>
                      </a:r>
                      <a:endParaRPr sz="2400"/>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00FFFF"/>
                    </a:solidFill>
                  </a:tcPr>
                </a:tc>
                <a:tc>
                  <a:txBody>
                    <a:bodyPr/>
                    <a:lstStyle/>
                    <a:p>
                      <a:pPr marL="0" marR="0" lvl="0" indent="0" algn="ctr" rtl="0">
                        <a:spcBef>
                          <a:spcPts val="0"/>
                        </a:spcBef>
                        <a:spcAft>
                          <a:spcPts val="0"/>
                        </a:spcAft>
                        <a:buNone/>
                      </a:pPr>
                      <a:r>
                        <a:rPr lang="en-US" sz="2400" b="1"/>
                        <a:t>Champ.</a:t>
                      </a:r>
                      <a:endParaRPr sz="2400"/>
                    </a:p>
                  </a:txBody>
                  <a:tcPr marL="11000" marR="110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00FFFF"/>
                    </a:solidFill>
                  </a:tcPr>
                </a:tc>
                <a:extLst>
                  <a:ext uri="{0D108BD9-81ED-4DB2-BD59-A6C34878D82A}">
                    <a16:rowId xmlns:a16="http://schemas.microsoft.com/office/drawing/2014/main" val="10001"/>
                  </a:ext>
                </a:extLst>
              </a:tr>
              <a:tr h="939378">
                <a:tc>
                  <a:txBody>
                    <a:bodyPr/>
                    <a:lstStyle/>
                    <a:p>
                      <a:pPr marL="0" marR="0" lvl="0" indent="0" algn="ctr" rtl="0">
                        <a:lnSpc>
                          <a:spcPct val="90000"/>
                        </a:lnSpc>
                        <a:spcBef>
                          <a:spcPts val="0"/>
                        </a:spcBef>
                        <a:spcAft>
                          <a:spcPts val="0"/>
                        </a:spcAft>
                        <a:buNone/>
                      </a:pPr>
                      <a:r>
                        <a:rPr lang="en-US" sz="2400" dirty="0"/>
                        <a:t>Augustus F Hawkins High School</a:t>
                      </a:r>
                      <a:endParaRPr sz="2400" dirty="0"/>
                    </a:p>
                  </a:txBody>
                  <a:tcPr marL="15100" marR="151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2400" dirty="0">
                          <a:solidFill>
                            <a:schemeClr val="dk1"/>
                          </a:solidFill>
                        </a:rPr>
                        <a:t>4-7pm</a:t>
                      </a:r>
                      <a:endParaRPr sz="2400" dirty="0"/>
                    </a:p>
                  </a:txBody>
                  <a:tcPr marL="11000" marR="11000" marT="0" marB="0" anchor="ctr">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2400" dirty="0"/>
                        <a:t>Mon 10/06/25</a:t>
                      </a:r>
                      <a:endParaRPr sz="2400" dirty="0"/>
                    </a:p>
                  </a:txBody>
                  <a:tcPr marL="11000" marR="11000" marT="0" marB="0" anchor="ctr">
                    <a:lnL w="2857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algn="ctr" rtl="0">
                        <a:buNone/>
                      </a:pPr>
                      <a:r>
                        <a:rPr lang="en-US" sz="2400" dirty="0"/>
                        <a:t>Mon 10/27/25</a:t>
                      </a:r>
                    </a:p>
                  </a:txBody>
                  <a:tcPr marL="0" marR="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algn="ctr" rtl="0">
                        <a:buNone/>
                      </a:pPr>
                      <a:r>
                        <a:rPr lang="en-US" sz="2400"/>
                        <a:t>Mon 11/17/25</a:t>
                      </a:r>
                    </a:p>
                  </a:txBody>
                  <a:tcPr marL="0" marR="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algn="ctr" rtl="0">
                        <a:buNone/>
                      </a:pPr>
                      <a:r>
                        <a:rPr lang="en-US" sz="2400"/>
                        <a:t>Mon 12/15/25</a:t>
                      </a:r>
                    </a:p>
                  </a:txBody>
                  <a:tcPr marL="0" marR="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algn="ctr" rtl="0">
                        <a:buNone/>
                      </a:pPr>
                      <a:r>
                        <a:rPr lang="en-US" sz="2400" dirty="0"/>
                        <a:t>Mon 02/09/26</a:t>
                      </a:r>
                    </a:p>
                  </a:txBody>
                  <a:tcPr marL="0" marR="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939378">
                <a:tc>
                  <a:txBody>
                    <a:bodyPr/>
                    <a:lstStyle/>
                    <a:p>
                      <a:pPr marL="0" marR="0" lvl="0" indent="0" algn="ctr" rtl="0">
                        <a:lnSpc>
                          <a:spcPct val="90000"/>
                        </a:lnSpc>
                        <a:spcBef>
                          <a:spcPts val="0"/>
                        </a:spcBef>
                        <a:spcAft>
                          <a:spcPts val="0"/>
                        </a:spcAft>
                        <a:buNone/>
                      </a:pPr>
                      <a:r>
                        <a:rPr lang="en-US" sz="2400" dirty="0">
                          <a:solidFill>
                            <a:srgbClr val="000000"/>
                          </a:solidFill>
                        </a:rPr>
                        <a:t>Rudecinda S Dodson Middle School</a:t>
                      </a:r>
                      <a:endParaRPr sz="2400" dirty="0"/>
                    </a:p>
                  </a:txBody>
                  <a:tcPr marL="15100" marR="151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2400" dirty="0"/>
                        <a:t>4-7pm</a:t>
                      </a:r>
                      <a:endParaRPr sz="2400" dirty="0"/>
                    </a:p>
                  </a:txBody>
                  <a:tcPr marL="11000" marR="11000" marT="0" marB="0" anchor="ctr">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solidFill>
                          <a:schemeClr val="dk1"/>
                        </a:solidFill>
                      </a:endParaRPr>
                    </a:p>
                  </a:txBody>
                  <a:tcPr marL="11000" marR="11000" marT="0" marB="0" anchor="ctr">
                    <a:lnL w="2857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algn="ctr">
                        <a:buNone/>
                      </a:pPr>
                      <a:r>
                        <a:rPr lang="en-US" sz="2400" dirty="0"/>
                        <a:t>Wed 10/29/25</a:t>
                      </a:r>
                    </a:p>
                  </a:txBody>
                  <a:tcPr marL="0" marR="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algn="ctr">
                        <a:buNone/>
                      </a:pPr>
                      <a:r>
                        <a:rPr lang="en-US" sz="2400" dirty="0"/>
                        <a:t>Wed 11/19/25</a:t>
                      </a:r>
                    </a:p>
                  </a:txBody>
                  <a:tcPr marL="0" marR="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algn="ctr">
                        <a:buNone/>
                      </a:pPr>
                      <a:r>
                        <a:rPr lang="en-US" sz="2400"/>
                        <a:t>Wed 12/17/25</a:t>
                      </a:r>
                    </a:p>
                  </a:txBody>
                  <a:tcPr marL="0" marR="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algn="ctr">
                        <a:buNone/>
                      </a:pPr>
                      <a:r>
                        <a:rPr lang="en-US" sz="2400" dirty="0"/>
                        <a:t>Wed 02/04/26</a:t>
                      </a:r>
                    </a:p>
                  </a:txBody>
                  <a:tcPr marL="0" marR="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939378">
                <a:tc>
                  <a:txBody>
                    <a:bodyPr/>
                    <a:lstStyle/>
                    <a:p>
                      <a:pPr marL="0" marR="0" lvl="0" indent="0" algn="ctr" rtl="0">
                        <a:lnSpc>
                          <a:spcPct val="90000"/>
                        </a:lnSpc>
                        <a:spcBef>
                          <a:spcPts val="0"/>
                        </a:spcBef>
                        <a:spcAft>
                          <a:spcPts val="0"/>
                        </a:spcAft>
                        <a:buNone/>
                      </a:pPr>
                      <a:r>
                        <a:rPr lang="en-US" sz="2400" dirty="0"/>
                        <a:t>Stephen M White Middle School</a:t>
                      </a:r>
                      <a:endParaRPr sz="2400" dirty="0"/>
                    </a:p>
                  </a:txBody>
                  <a:tcPr marL="15100" marR="1510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2400" dirty="0">
                          <a:solidFill>
                            <a:schemeClr val="dk1"/>
                          </a:solidFill>
                        </a:rPr>
                        <a:t>4-7pm</a:t>
                      </a:r>
                      <a:endParaRPr sz="2400" dirty="0"/>
                    </a:p>
                  </a:txBody>
                  <a:tcPr marL="11000" marR="11000" marT="0" marB="0" anchor="ctr">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endParaRPr sz="2400">
                        <a:solidFill>
                          <a:schemeClr val="dk1"/>
                        </a:solidFill>
                      </a:endParaRPr>
                    </a:p>
                  </a:txBody>
                  <a:tcPr marL="11000" marR="11000" marT="0" marB="0" anchor="ctr">
                    <a:lnL w="2857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algn="ctr" rtl="0">
                        <a:buNone/>
                      </a:pPr>
                      <a:r>
                        <a:rPr lang="en-US" sz="2400" dirty="0"/>
                        <a:t>Wed 10/22/25</a:t>
                      </a:r>
                    </a:p>
                  </a:txBody>
                  <a:tcPr marL="0" marR="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algn="ctr" rtl="0">
                        <a:buNone/>
                      </a:pPr>
                      <a:r>
                        <a:rPr lang="en-US" sz="2400" dirty="0"/>
                        <a:t>Wed 11/12/25</a:t>
                      </a:r>
                    </a:p>
                  </a:txBody>
                  <a:tcPr marL="0" marR="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algn="ctr" rtl="0">
                        <a:buNone/>
                      </a:pPr>
                      <a:r>
                        <a:rPr lang="en-US" sz="2400" dirty="0"/>
                        <a:t>Wed 12/10/25</a:t>
                      </a:r>
                    </a:p>
                  </a:txBody>
                  <a:tcPr marL="0" marR="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tc>
                  <a:txBody>
                    <a:bodyPr/>
                    <a:lstStyle/>
                    <a:p>
                      <a:pPr algn="ctr" rtl="0">
                        <a:buNone/>
                      </a:pPr>
                      <a:r>
                        <a:rPr lang="en-US" sz="2400" dirty="0"/>
                        <a:t>Wed 01/21/26</a:t>
                      </a:r>
                    </a:p>
                  </a:txBody>
                  <a:tcPr marL="0" marR="0" marT="0" marB="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543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4"/>
          <p:cNvSpPr txBox="1">
            <a:spLocks noGrp="1"/>
          </p:cNvSpPr>
          <p:nvPr>
            <p:ph type="title"/>
          </p:nvPr>
        </p:nvSpPr>
        <p:spPr>
          <a:xfrm>
            <a:off x="838200" y="365126"/>
            <a:ext cx="10515600" cy="801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League Sessions</a:t>
            </a:r>
            <a:endParaRPr/>
          </a:p>
        </p:txBody>
      </p:sp>
      <p:sp>
        <p:nvSpPr>
          <p:cNvPr id="337" name="Google Shape;337;p24"/>
          <p:cNvSpPr txBox="1">
            <a:spLocks noGrp="1"/>
          </p:cNvSpPr>
          <p:nvPr>
            <p:ph type="body" idx="1"/>
          </p:nvPr>
        </p:nvSpPr>
        <p:spPr>
          <a:xfrm>
            <a:off x="221325" y="1437900"/>
            <a:ext cx="11480700" cy="54201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The first Qualifying session begins with Team Check-in and Robot Inspection. At Check-in, teams verify release forms, turn in checks (if not paid), and sign up to provide one volunteer for at least one league session if they did not do so at Orientation. One optional Teamwork Challenge Practice Match for each team will be followed by three for four Teamwork Challenge Qualifying Matches. </a:t>
            </a:r>
            <a:endParaRPr dirty="0"/>
          </a:p>
          <a:p>
            <a:pPr marL="228600" lvl="0" indent="-228600" algn="l" rtl="0">
              <a:lnSpc>
                <a:spcPct val="90000"/>
              </a:lnSpc>
              <a:spcBef>
                <a:spcPts val="1000"/>
              </a:spcBef>
              <a:spcAft>
                <a:spcPts val="0"/>
              </a:spcAft>
              <a:buClr>
                <a:schemeClr val="dk1"/>
              </a:buClr>
              <a:buSzPts val="2800"/>
              <a:buChar char="•"/>
            </a:pPr>
            <a:r>
              <a:rPr lang="en-US" dirty="0"/>
              <a:t>The next two Qualifying sessions begin with Check-in and Robot Inspection, followed by four Teamwork Challenge Qualifying Matches.</a:t>
            </a:r>
            <a:endParaRPr dirty="0"/>
          </a:p>
          <a:p>
            <a:pPr marL="228600" lvl="0" indent="-228600" algn="l" rtl="0">
              <a:lnSpc>
                <a:spcPct val="90000"/>
              </a:lnSpc>
              <a:spcBef>
                <a:spcPts val="1000"/>
              </a:spcBef>
              <a:spcAft>
                <a:spcPts val="0"/>
              </a:spcAft>
              <a:buClr>
                <a:schemeClr val="dk1"/>
              </a:buClr>
              <a:buSzPts val="2800"/>
              <a:buChar char="•"/>
            </a:pPr>
            <a:r>
              <a:rPr lang="en-US" dirty="0"/>
              <a:t>The final Championship session begins with Check-in and Robot Inspection, followed by Robot Skills Challenge Matches and Judging follow-up Interviews, followed by Teamwork Challenge Finals Matches and Awards.</a:t>
            </a:r>
            <a:endParaRPr dirty="0"/>
          </a:p>
          <a:p>
            <a:pPr marL="228600" lvl="0" indent="-228600" algn="l" rtl="0">
              <a:lnSpc>
                <a:spcPct val="90000"/>
              </a:lnSpc>
              <a:spcBef>
                <a:spcPts val="1000"/>
              </a:spcBef>
              <a:spcAft>
                <a:spcPts val="0"/>
              </a:spcAft>
              <a:buClr>
                <a:schemeClr val="dk1"/>
              </a:buClr>
              <a:buSzPts val="2800"/>
              <a:buChar char="•"/>
            </a:pPr>
            <a:r>
              <a:rPr lang="en-US" dirty="0"/>
              <a:t>Teams need to check in and robots need to pass inspection by deadlines to be included in the Teamwork Challenge match schedule.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5"/>
          <p:cNvSpPr txBox="1">
            <a:spLocks noGrp="1"/>
          </p:cNvSpPr>
          <p:nvPr>
            <p:ph type="title"/>
          </p:nvPr>
        </p:nvSpPr>
        <p:spPr>
          <a:xfrm>
            <a:off x="763450" y="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Agenda for League Events</a:t>
            </a:r>
            <a:endParaRPr/>
          </a:p>
        </p:txBody>
      </p:sp>
      <p:graphicFrame>
        <p:nvGraphicFramePr>
          <p:cNvPr id="343" name="Google Shape;343;p25"/>
          <p:cNvGraphicFramePr/>
          <p:nvPr/>
        </p:nvGraphicFramePr>
        <p:xfrm>
          <a:off x="332538" y="1251538"/>
          <a:ext cx="11377425" cy="5041625"/>
        </p:xfrm>
        <a:graphic>
          <a:graphicData uri="http://schemas.openxmlformats.org/drawingml/2006/table">
            <a:tbl>
              <a:tblPr>
                <a:noFill/>
                <a:tableStyleId>{512BC7B8-A566-4448-8D57-222A235CEFF7}</a:tableStyleId>
              </a:tblPr>
              <a:tblGrid>
                <a:gridCol w="4987075">
                  <a:extLst>
                    <a:ext uri="{9D8B030D-6E8A-4147-A177-3AD203B41FA5}">
                      <a16:colId xmlns:a16="http://schemas.microsoft.com/office/drawing/2014/main" val="20000"/>
                    </a:ext>
                  </a:extLst>
                </a:gridCol>
                <a:gridCol w="6390350">
                  <a:extLst>
                    <a:ext uri="{9D8B030D-6E8A-4147-A177-3AD203B41FA5}">
                      <a16:colId xmlns:a16="http://schemas.microsoft.com/office/drawing/2014/main" val="20001"/>
                    </a:ext>
                  </a:extLst>
                </a:gridCol>
              </a:tblGrid>
              <a:tr h="530825">
                <a:tc>
                  <a:txBody>
                    <a:bodyPr/>
                    <a:lstStyle/>
                    <a:p>
                      <a:pPr marL="0" lvl="0" indent="0" algn="ctr" rtl="0">
                        <a:spcBef>
                          <a:spcPts val="0"/>
                        </a:spcBef>
                        <a:spcAft>
                          <a:spcPts val="0"/>
                        </a:spcAft>
                        <a:buNone/>
                      </a:pPr>
                      <a:r>
                        <a:rPr lang="en-US" sz="2000" b="1"/>
                        <a:t>3 Qualifying Sessions</a:t>
                      </a:r>
                      <a:endParaRPr sz="2000" b="1"/>
                    </a:p>
                  </a:txBody>
                  <a:tcPr marL="91425" marR="91425" marT="91425" marB="91425" anchor="ctr">
                    <a:lnB w="9525" cap="flat" cmpd="sng">
                      <a:solidFill>
                        <a:srgbClr val="9E9E9E"/>
                      </a:solidFill>
                      <a:prstDash val="solid"/>
                      <a:round/>
                      <a:headEnd type="none" w="sm" len="sm"/>
                      <a:tailEnd type="none" w="sm" len="sm"/>
                    </a:lnB>
                    <a:solidFill>
                      <a:srgbClr val="00FFFF"/>
                    </a:solidFill>
                  </a:tcPr>
                </a:tc>
                <a:tc>
                  <a:txBody>
                    <a:bodyPr/>
                    <a:lstStyle/>
                    <a:p>
                      <a:pPr marL="0" lvl="0" indent="0" algn="ctr" rtl="0">
                        <a:spcBef>
                          <a:spcPts val="0"/>
                        </a:spcBef>
                        <a:spcAft>
                          <a:spcPts val="0"/>
                        </a:spcAft>
                        <a:buNone/>
                      </a:pPr>
                      <a:r>
                        <a:rPr lang="en-US" sz="2000" b="1"/>
                        <a:t>Final Championship Session</a:t>
                      </a:r>
                      <a:endParaRPr sz="2000" b="1"/>
                    </a:p>
                  </a:txBody>
                  <a:tcPr marL="91425" marR="91425" marT="91425" marB="91425" anchor="ctr">
                    <a:solidFill>
                      <a:srgbClr val="00FFFF"/>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2000"/>
                        <a:t>3:30-4:00 PM  Doors open. Set up</a:t>
                      </a:r>
                      <a:endParaRPr sz="20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000"/>
                        <a:t>3:30-4:00 PM  Doors open. Set up</a:t>
                      </a:r>
                      <a:endParaRPr sz="20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2000">
                          <a:solidFill>
                            <a:schemeClr val="dk1"/>
                          </a:solidFill>
                        </a:rPr>
                        <a:t>3:30-3:45 PM  Volunteers check in</a:t>
                      </a:r>
                      <a:endParaRPr sz="20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000">
                          <a:solidFill>
                            <a:schemeClr val="dk1"/>
                          </a:solidFill>
                        </a:rPr>
                        <a:t>3:30-3:45 PM  Volunteers check in</a:t>
                      </a:r>
                      <a:endParaRPr sz="20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2000">
                          <a:solidFill>
                            <a:schemeClr val="dk1"/>
                          </a:solidFill>
                        </a:rPr>
                        <a:t>4:00-4:30 PM  Teams check in</a:t>
                      </a:r>
                      <a:endParaRPr sz="20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000">
                          <a:solidFill>
                            <a:schemeClr val="dk1"/>
                          </a:solidFill>
                        </a:rPr>
                        <a:t>4:00-4:30 PM  Teams check in</a:t>
                      </a:r>
                      <a:endParaRPr sz="20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chemeClr val="dk1"/>
                        </a:buClr>
                        <a:buSzPts val="1100"/>
                        <a:buFont typeface="Arial"/>
                        <a:buNone/>
                      </a:pPr>
                      <a:r>
                        <a:rPr lang="en-US" sz="2000">
                          <a:solidFill>
                            <a:schemeClr val="dk1"/>
                          </a:solidFill>
                        </a:rPr>
                        <a:t>4:00-4:45 PM  Robot Inspection</a:t>
                      </a:r>
                      <a:endParaRPr sz="20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2000">
                          <a:solidFill>
                            <a:schemeClr val="dk1"/>
                          </a:solidFill>
                        </a:rPr>
                        <a:t>4:00-4:45 PM  Robot Inspection</a:t>
                      </a:r>
                      <a:endParaRPr sz="20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Clr>
                          <a:schemeClr val="dk1"/>
                        </a:buClr>
                        <a:buSzPts val="1100"/>
                        <a:buFont typeface="Arial"/>
                        <a:buNone/>
                      </a:pPr>
                      <a:r>
                        <a:rPr lang="en-US" sz="2000" dirty="0">
                          <a:solidFill>
                            <a:schemeClr val="dk1"/>
                          </a:solidFill>
                        </a:rPr>
                        <a:t>4:45-5:00 PM  Opening Ceremony / Event</a:t>
                      </a:r>
                      <a:endParaRPr sz="2000" dirty="0">
                        <a:solidFill>
                          <a:schemeClr val="dk1"/>
                        </a:solidFill>
                      </a:endParaRPr>
                    </a:p>
                    <a:p>
                      <a:pPr marL="0" lvl="0" indent="0" algn="l" rtl="0">
                        <a:spcBef>
                          <a:spcPts val="0"/>
                        </a:spcBef>
                        <a:spcAft>
                          <a:spcPts val="0"/>
                        </a:spcAft>
                        <a:buClr>
                          <a:schemeClr val="dk1"/>
                        </a:buClr>
                        <a:buSzPts val="1100"/>
                        <a:buFont typeface="Arial"/>
                        <a:buNone/>
                      </a:pPr>
                      <a:r>
                        <a:rPr lang="en-US" sz="2000" dirty="0">
                          <a:solidFill>
                            <a:schemeClr val="dk1"/>
                          </a:solidFill>
                        </a:rPr>
                        <a:t>                        Meeting / Announcements</a:t>
                      </a:r>
                      <a:endParaRPr sz="2000"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2000">
                          <a:solidFill>
                            <a:schemeClr val="dk1"/>
                          </a:solidFill>
                        </a:rPr>
                        <a:t>4:45-5:00 PM  Opening Ceremony / Event</a:t>
                      </a:r>
                      <a:br>
                        <a:rPr lang="en-US" sz="2000">
                          <a:solidFill>
                            <a:schemeClr val="dk1"/>
                          </a:solidFill>
                        </a:rPr>
                      </a:br>
                      <a:r>
                        <a:rPr lang="en-US" sz="2000">
                          <a:solidFill>
                            <a:schemeClr val="dk1"/>
                          </a:solidFill>
                        </a:rPr>
                        <a:t>                        Meeting / Announcements</a:t>
                      </a:r>
                      <a:endParaRPr sz="20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Clr>
                          <a:schemeClr val="dk1"/>
                        </a:buClr>
                        <a:buSzPts val="1100"/>
                        <a:buFont typeface="Arial"/>
                        <a:buNone/>
                      </a:pPr>
                      <a:r>
                        <a:rPr lang="en-US" sz="2000">
                          <a:solidFill>
                            <a:schemeClr val="dk1"/>
                          </a:solidFill>
                        </a:rPr>
                        <a:t>5:00-7:00 PM  Teamwork Practice and</a:t>
                      </a:r>
                      <a:br>
                        <a:rPr lang="en-US" sz="2000">
                          <a:solidFill>
                            <a:schemeClr val="dk1"/>
                          </a:solidFill>
                        </a:rPr>
                      </a:br>
                      <a:r>
                        <a:rPr lang="en-US" sz="2000">
                          <a:solidFill>
                            <a:schemeClr val="dk1"/>
                          </a:solidFill>
                        </a:rPr>
                        <a:t>                        Qualifying Matches</a:t>
                      </a:r>
                      <a:endParaRPr sz="20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2000">
                          <a:solidFill>
                            <a:schemeClr val="dk1"/>
                          </a:solidFill>
                        </a:rPr>
                        <a:t>4:15-7:00 PM  Robot Skills Matches and Judging</a:t>
                      </a:r>
                      <a:endParaRPr sz="20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r h="381000">
                <a:tc rowSpan="2">
                  <a:txBody>
                    <a:bodyPr/>
                    <a:lstStyle/>
                    <a:p>
                      <a:pPr marL="0" lvl="0" indent="0" algn="l" rtl="0">
                        <a:spcBef>
                          <a:spcPts val="0"/>
                        </a:spcBef>
                        <a:spcAft>
                          <a:spcPts val="0"/>
                        </a:spcAft>
                        <a:buNone/>
                      </a:pPr>
                      <a:r>
                        <a:rPr lang="en-US" sz="2000">
                          <a:solidFill>
                            <a:schemeClr val="dk1"/>
                          </a:solidFill>
                        </a:rPr>
                        <a:t>7:00-7:30 PM  Teams depart / Tear down / </a:t>
                      </a:r>
                      <a:br>
                        <a:rPr lang="en-US" sz="2000">
                          <a:solidFill>
                            <a:schemeClr val="dk1"/>
                          </a:solidFill>
                        </a:rPr>
                      </a:br>
                      <a:r>
                        <a:rPr lang="en-US" sz="2000">
                          <a:solidFill>
                            <a:schemeClr val="dk1"/>
                          </a:solidFill>
                        </a:rPr>
                        <a:t>                        Doors close</a:t>
                      </a:r>
                      <a:endParaRPr sz="20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2000">
                          <a:solidFill>
                            <a:schemeClr val="dk1"/>
                          </a:solidFill>
                        </a:rPr>
                        <a:t>7:00-7:45 PM  Teamwork Finals Matches and Awards</a:t>
                      </a:r>
                      <a:endParaRPr sz="20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7"/>
                  </a:ext>
                </a:extLst>
              </a:tr>
              <a:tr h="381000">
                <a:tc vMerge="1">
                  <a:txBody>
                    <a:bodyPr/>
                    <a:lstStyle/>
                    <a:p>
                      <a:endParaRPr lang="en-US"/>
                    </a:p>
                  </a:txBody>
                  <a:tcPr/>
                </a:tc>
                <a:tc>
                  <a:txBody>
                    <a:bodyPr/>
                    <a:lstStyle/>
                    <a:p>
                      <a:pPr marL="0" lvl="0" indent="0" algn="l" rtl="0">
                        <a:spcBef>
                          <a:spcPts val="0"/>
                        </a:spcBef>
                        <a:spcAft>
                          <a:spcPts val="0"/>
                        </a:spcAft>
                        <a:buNone/>
                      </a:pPr>
                      <a:r>
                        <a:rPr lang="en-US" sz="2000" dirty="0">
                          <a:solidFill>
                            <a:schemeClr val="dk1"/>
                          </a:solidFill>
                        </a:rPr>
                        <a:t>7:45-8:15 PM  Teams depart / Tear down / Doors close</a:t>
                      </a:r>
                      <a:endParaRPr sz="2000"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6"/>
          <p:cNvSpPr txBox="1">
            <a:spLocks noGrp="1"/>
          </p:cNvSpPr>
          <p:nvPr>
            <p:ph type="title"/>
          </p:nvPr>
        </p:nvSpPr>
        <p:spPr>
          <a:xfrm>
            <a:off x="838200" y="228250"/>
            <a:ext cx="10515600" cy="132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Volunteers </a:t>
            </a:r>
            <a:r>
              <a:rPr lang="en-US" sz="2400" dirty="0"/>
              <a:t>(for leagues with 24 </a:t>
            </a:r>
            <a:r>
              <a:rPr lang="en-US" sz="2400" dirty="0">
                <a:solidFill>
                  <a:srgbClr val="FF0000"/>
                </a:solidFill>
              </a:rPr>
              <a:t>or 36</a:t>
            </a:r>
            <a:r>
              <a:rPr lang="en-US" sz="2400" dirty="0"/>
              <a:t> teams)</a:t>
            </a:r>
            <a:endParaRPr sz="2400" dirty="0"/>
          </a:p>
        </p:txBody>
      </p:sp>
      <p:sp>
        <p:nvSpPr>
          <p:cNvPr id="349" name="Google Shape;349;p26"/>
          <p:cNvSpPr txBox="1">
            <a:spLocks noGrp="1"/>
          </p:cNvSpPr>
          <p:nvPr>
            <p:ph type="body" idx="1"/>
          </p:nvPr>
        </p:nvSpPr>
        <p:spPr>
          <a:xfrm>
            <a:off x="312575" y="1149750"/>
            <a:ext cx="11412300" cy="5436000"/>
          </a:xfrm>
          <a:prstGeom prst="rect">
            <a:avLst/>
          </a:prstGeom>
          <a:noFill/>
          <a:ln>
            <a:noFill/>
          </a:ln>
        </p:spPr>
        <p:txBody>
          <a:bodyPr spcFirstLastPara="1" wrap="square" lIns="91425" tIns="45700" rIns="91425" bIns="45700" anchor="t" anchorCtr="0">
            <a:normAutofit/>
          </a:bodyPr>
          <a:lstStyle/>
          <a:p>
            <a:pPr marL="228600" lvl="0" indent="-241934" algn="l" rtl="0">
              <a:lnSpc>
                <a:spcPct val="90000"/>
              </a:lnSpc>
              <a:spcBef>
                <a:spcPts val="0"/>
              </a:spcBef>
              <a:spcAft>
                <a:spcPts val="0"/>
              </a:spcAft>
              <a:buClr>
                <a:schemeClr val="dk1"/>
              </a:buClr>
              <a:buSzPts val="2800"/>
              <a:buChar char="•"/>
            </a:pPr>
            <a:r>
              <a:rPr lang="en-US" dirty="0"/>
              <a:t>Leagues need at least 6 </a:t>
            </a:r>
            <a:r>
              <a:rPr lang="en-US" dirty="0">
                <a:solidFill>
                  <a:srgbClr val="FF0000"/>
                </a:solidFill>
              </a:rPr>
              <a:t>or 8</a:t>
            </a:r>
            <a:r>
              <a:rPr lang="en-US" dirty="0"/>
              <a:t> trained volunteers that can attend all sessions</a:t>
            </a:r>
            <a:endParaRPr dirty="0"/>
          </a:p>
          <a:p>
            <a:pPr marL="685800" lvl="1" indent="-240030">
              <a:buSzPts val="2400"/>
            </a:pPr>
            <a:r>
              <a:rPr lang="en-US" dirty="0"/>
              <a:t>1-2 </a:t>
            </a:r>
            <a:r>
              <a:rPr lang="en-US" dirty="0">
                <a:solidFill>
                  <a:srgbClr val="FF0000"/>
                </a:solidFill>
              </a:rPr>
              <a:t>or 2-3</a:t>
            </a:r>
            <a:r>
              <a:rPr lang="en-US" dirty="0"/>
              <a:t> Robot Inspectors, Queue Crew (one adult, others can be students)</a:t>
            </a:r>
          </a:p>
          <a:p>
            <a:pPr marL="685800" lvl="1" indent="-240030">
              <a:buSzPts val="2400"/>
            </a:pPr>
            <a:r>
              <a:rPr lang="en-US" dirty="0"/>
              <a:t>1-2 </a:t>
            </a:r>
            <a:r>
              <a:rPr lang="en-US" dirty="0">
                <a:solidFill>
                  <a:srgbClr val="FF0000"/>
                </a:solidFill>
              </a:rPr>
              <a:t>or 1-3</a:t>
            </a:r>
            <a:r>
              <a:rPr lang="en-US" dirty="0"/>
              <a:t> Head Referees (certified, age 16+), 2 </a:t>
            </a:r>
            <a:r>
              <a:rPr lang="en-US" dirty="0">
                <a:solidFill>
                  <a:srgbClr val="FF0000"/>
                </a:solidFill>
              </a:rPr>
              <a:t>or 3</a:t>
            </a:r>
            <a:r>
              <a:rPr lang="en-US" dirty="0"/>
              <a:t> Scorekeeper Referees (age 15+)</a:t>
            </a:r>
          </a:p>
          <a:p>
            <a:pPr marL="685800" lvl="1" indent="-240030">
              <a:buSzPts val="2400"/>
            </a:pPr>
            <a:r>
              <a:rPr lang="en-US" dirty="0"/>
              <a:t>1-2 Emcees, 1 VEX TM Computer Operator</a:t>
            </a:r>
          </a:p>
          <a:p>
            <a:pPr marL="228600" lvl="0" indent="-241934" algn="l" rtl="0">
              <a:lnSpc>
                <a:spcPct val="90000"/>
              </a:lnSpc>
              <a:spcBef>
                <a:spcPts val="1000"/>
              </a:spcBef>
              <a:spcAft>
                <a:spcPts val="0"/>
              </a:spcAft>
              <a:buClr>
                <a:schemeClr val="dk1"/>
              </a:buClr>
              <a:buSzPts val="2800"/>
              <a:buChar char="•"/>
            </a:pPr>
            <a:r>
              <a:rPr lang="en-US" dirty="0"/>
              <a:t>Each team is asked to provide one volunteer for at least one session:</a:t>
            </a:r>
            <a:endParaRPr dirty="0"/>
          </a:p>
          <a:p>
            <a:pPr marL="685800" lvl="1" indent="-240030" algn="l" rtl="0">
              <a:lnSpc>
                <a:spcPct val="90000"/>
              </a:lnSpc>
              <a:spcBef>
                <a:spcPts val="500"/>
              </a:spcBef>
              <a:spcAft>
                <a:spcPts val="0"/>
              </a:spcAft>
              <a:buClr>
                <a:schemeClr val="dk1"/>
              </a:buClr>
              <a:buSzPts val="2400"/>
              <a:buChar char="•"/>
            </a:pPr>
            <a:r>
              <a:rPr lang="en-US" dirty="0"/>
              <a:t>1-2 </a:t>
            </a:r>
            <a:r>
              <a:rPr lang="en-US" dirty="0">
                <a:solidFill>
                  <a:srgbClr val="FF0000"/>
                </a:solidFill>
              </a:rPr>
              <a:t>or 2-3 </a:t>
            </a:r>
            <a:r>
              <a:rPr lang="en-US" dirty="0"/>
              <a:t>Check-in, Queue Crew (one adult, others can be students)</a:t>
            </a:r>
          </a:p>
          <a:p>
            <a:pPr marL="685800" lvl="1" indent="-240030" algn="l" rtl="0">
              <a:lnSpc>
                <a:spcPct val="90000"/>
              </a:lnSpc>
              <a:spcBef>
                <a:spcPts val="500"/>
              </a:spcBef>
              <a:spcAft>
                <a:spcPts val="0"/>
              </a:spcAft>
              <a:buClr>
                <a:schemeClr val="dk1"/>
              </a:buClr>
              <a:buSzPts val="2400"/>
              <a:buChar char="•"/>
            </a:pPr>
            <a:r>
              <a:rPr lang="en-US" dirty="0"/>
              <a:t>1-2 </a:t>
            </a:r>
            <a:r>
              <a:rPr lang="en-US" dirty="0">
                <a:solidFill>
                  <a:srgbClr val="FF0000"/>
                </a:solidFill>
              </a:rPr>
              <a:t>or 2-3 </a:t>
            </a:r>
            <a:r>
              <a:rPr lang="en-US" dirty="0"/>
              <a:t>Field Reset (students)</a:t>
            </a:r>
          </a:p>
          <a:p>
            <a:pPr marL="685800" lvl="1" indent="-240030" algn="l" rtl="0">
              <a:lnSpc>
                <a:spcPct val="90000"/>
              </a:lnSpc>
              <a:spcBef>
                <a:spcPts val="500"/>
              </a:spcBef>
              <a:spcAft>
                <a:spcPts val="0"/>
              </a:spcAft>
              <a:buClr>
                <a:schemeClr val="dk1"/>
              </a:buClr>
              <a:buSzPts val="2400"/>
              <a:buChar char="•"/>
            </a:pPr>
            <a:r>
              <a:rPr lang="en-US" dirty="0"/>
              <a:t>1-2 Practice Field Official (one adult, second can be student)</a:t>
            </a:r>
          </a:p>
          <a:p>
            <a:pPr marL="685800" lvl="1" indent="-240030" algn="l" rtl="0">
              <a:lnSpc>
                <a:spcPct val="90000"/>
              </a:lnSpc>
              <a:spcBef>
                <a:spcPts val="500"/>
              </a:spcBef>
              <a:spcAft>
                <a:spcPts val="0"/>
              </a:spcAft>
              <a:buClr>
                <a:schemeClr val="dk1"/>
              </a:buClr>
              <a:buSzPts val="2400"/>
              <a:buChar char="•"/>
            </a:pPr>
            <a:r>
              <a:rPr lang="en-US" dirty="0"/>
              <a:t>6-9 </a:t>
            </a:r>
            <a:r>
              <a:rPr lang="en-US" dirty="0">
                <a:solidFill>
                  <a:srgbClr val="FF0000"/>
                </a:solidFill>
              </a:rPr>
              <a:t>or 9-12</a:t>
            </a:r>
            <a:r>
              <a:rPr lang="en-US" dirty="0"/>
              <a:t> Remote Judges (adults, before Championship Session only)</a:t>
            </a:r>
          </a:p>
          <a:p>
            <a:pPr marL="685800" lvl="1" indent="-240030" algn="l" rtl="0">
              <a:lnSpc>
                <a:spcPct val="90000"/>
              </a:lnSpc>
              <a:spcBef>
                <a:spcPts val="500"/>
              </a:spcBef>
              <a:spcAft>
                <a:spcPts val="0"/>
              </a:spcAft>
              <a:buClr>
                <a:schemeClr val="dk1"/>
              </a:buClr>
              <a:buSzPts val="2400"/>
              <a:buChar char="•"/>
            </a:pPr>
            <a:r>
              <a:rPr lang="en-US" dirty="0"/>
              <a:t>3-6 In-person Judges (adults, Championship Session only)</a:t>
            </a:r>
          </a:p>
          <a:p>
            <a:pPr marL="228600" indent="-240030">
              <a:spcBef>
                <a:spcPts val="500"/>
              </a:spcBef>
              <a:buSzPts val="2400"/>
            </a:pPr>
            <a:r>
              <a:rPr lang="en-US" dirty="0"/>
              <a:t>Schedule volunteers at League Orientation or at first league session. </a:t>
            </a:r>
          </a:p>
          <a:p>
            <a:pPr marL="228600" lvl="0" indent="-241934" algn="l" rtl="0">
              <a:lnSpc>
                <a:spcPct val="90000"/>
              </a:lnSpc>
              <a:spcBef>
                <a:spcPts val="1000"/>
              </a:spcBef>
              <a:spcAft>
                <a:spcPts val="0"/>
              </a:spcAft>
              <a:buClr>
                <a:schemeClr val="dk1"/>
              </a:buClr>
              <a:buSzPts val="2800"/>
              <a:buChar char="•"/>
            </a:pPr>
            <a:r>
              <a:rPr lang="en-US" dirty="0"/>
              <a:t>A brief overview of the volunteer roles is available online at:</a:t>
            </a:r>
            <a:br>
              <a:rPr lang="en-US" dirty="0"/>
            </a:br>
            <a:r>
              <a:rPr lang="en-US" sz="2050" dirty="0">
                <a:solidFill>
                  <a:schemeClr val="hlink"/>
                </a:solidFill>
                <a:highlight>
                  <a:srgbClr val="FFFFFF"/>
                </a:highlight>
                <a:uFill>
                  <a:noFill/>
                </a:uFill>
                <a:latin typeface="Roboto"/>
                <a:ea typeface="Roboto"/>
                <a:cs typeface="Roboto"/>
                <a:sym typeface="Roboto"/>
                <a:hlinkClick r:id="rId3"/>
              </a:rPr>
              <a:t>https://kb.roboticseducation.org/hc/en-us/articles/4969327789207-Volunteer-Roles-Available</a:t>
            </a:r>
            <a:endParaRPr sz="3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Font typeface="Calibri"/>
              <a:buNone/>
            </a:pPr>
            <a:r>
              <a:rPr lang="en-US"/>
              <a:t>VEX Participant Release Forms</a:t>
            </a:r>
            <a:endParaRPr/>
          </a:p>
        </p:txBody>
      </p:sp>
      <p:sp>
        <p:nvSpPr>
          <p:cNvPr id="355" name="Google Shape;355;p27"/>
          <p:cNvSpPr txBox="1">
            <a:spLocks noGrp="1"/>
          </p:cNvSpPr>
          <p:nvPr>
            <p:ph type="body" idx="1"/>
          </p:nvPr>
        </p:nvSpPr>
        <p:spPr>
          <a:xfrm>
            <a:off x="353400" y="1343750"/>
            <a:ext cx="11475900" cy="525510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en-US" dirty="0"/>
              <a:t>VEX Participant Release Forms are required for all team members</a:t>
            </a:r>
            <a:endParaRPr dirty="0"/>
          </a:p>
          <a:p>
            <a:pPr marL="685800" lvl="1" indent="-228600" algn="l" rtl="0">
              <a:lnSpc>
                <a:spcPct val="90000"/>
              </a:lnSpc>
              <a:spcBef>
                <a:spcPts val="500"/>
              </a:spcBef>
              <a:spcAft>
                <a:spcPts val="0"/>
              </a:spcAft>
              <a:buClr>
                <a:schemeClr val="dk1"/>
              </a:buClr>
              <a:buSzPts val="2400"/>
              <a:buChar char="•"/>
            </a:pPr>
            <a:r>
              <a:rPr lang="en-US" dirty="0"/>
              <a:t>Student forms are signed/submitted by parents or guardians</a:t>
            </a:r>
            <a:endParaRPr dirty="0"/>
          </a:p>
          <a:p>
            <a:pPr marL="685800" lvl="1" indent="-228600" algn="l" rtl="0">
              <a:lnSpc>
                <a:spcPct val="90000"/>
              </a:lnSpc>
              <a:spcBef>
                <a:spcPts val="500"/>
              </a:spcBef>
              <a:spcAft>
                <a:spcPts val="0"/>
              </a:spcAft>
              <a:buClr>
                <a:schemeClr val="dk1"/>
              </a:buClr>
              <a:buSzPts val="2400"/>
              <a:buChar char="•"/>
            </a:pPr>
            <a:r>
              <a:rPr lang="en-US" dirty="0"/>
              <a:t>Coaches, Mentors, and Parent Volunteers need forms for each team</a:t>
            </a:r>
            <a:endParaRPr dirty="0"/>
          </a:p>
          <a:p>
            <a:pPr marL="685800" lvl="1" indent="-228600" algn="l" rtl="0">
              <a:lnSpc>
                <a:spcPct val="90000"/>
              </a:lnSpc>
              <a:spcBef>
                <a:spcPts val="500"/>
              </a:spcBef>
              <a:spcAft>
                <a:spcPts val="0"/>
              </a:spcAft>
              <a:buClr>
                <a:schemeClr val="dk1"/>
              </a:buClr>
              <a:buSzPts val="2400"/>
              <a:buChar char="•"/>
            </a:pPr>
            <a:r>
              <a:rPr lang="en-US" dirty="0"/>
              <a:t>Audience members do not need forms</a:t>
            </a:r>
            <a:endParaRPr dirty="0"/>
          </a:p>
          <a:p>
            <a:pPr marL="685800" lvl="1" indent="-228600" algn="l" rtl="0">
              <a:lnSpc>
                <a:spcPct val="90000"/>
              </a:lnSpc>
              <a:spcBef>
                <a:spcPts val="500"/>
              </a:spcBef>
              <a:spcAft>
                <a:spcPts val="0"/>
              </a:spcAft>
              <a:buClr>
                <a:schemeClr val="dk1"/>
              </a:buClr>
              <a:buSzPts val="2400"/>
              <a:buChar char="•"/>
            </a:pPr>
            <a:r>
              <a:rPr lang="en-US" dirty="0"/>
              <a:t>Available in English and Spanish</a:t>
            </a:r>
            <a:endParaRPr dirty="0"/>
          </a:p>
          <a:p>
            <a:pPr marL="685800" lvl="1" indent="-228600" algn="l" rtl="0">
              <a:lnSpc>
                <a:spcPct val="90000"/>
              </a:lnSpc>
              <a:spcBef>
                <a:spcPts val="500"/>
              </a:spcBef>
              <a:spcAft>
                <a:spcPts val="0"/>
              </a:spcAft>
              <a:buClr>
                <a:schemeClr val="dk1"/>
              </a:buClr>
              <a:buSzPts val="2400"/>
              <a:buChar char="•"/>
            </a:pPr>
            <a:r>
              <a:rPr lang="en-US" dirty="0"/>
              <a:t>Are good all season for one team number and program</a:t>
            </a:r>
            <a:endParaRPr dirty="0"/>
          </a:p>
          <a:p>
            <a:pPr marL="228600" lvl="0" indent="-228600" algn="l" rtl="0">
              <a:lnSpc>
                <a:spcPct val="90000"/>
              </a:lnSpc>
              <a:spcBef>
                <a:spcPts val="1000"/>
              </a:spcBef>
              <a:spcAft>
                <a:spcPts val="0"/>
              </a:spcAft>
              <a:buClr>
                <a:schemeClr val="dk1"/>
              </a:buClr>
              <a:buSzPts val="2800"/>
              <a:buChar char="•"/>
            </a:pPr>
            <a:r>
              <a:rPr lang="en-US" dirty="0"/>
              <a:t>Instructions for online and paper forms are in REC Library</a:t>
            </a:r>
            <a:endParaRPr dirty="0"/>
          </a:p>
          <a:p>
            <a:pPr marL="685800" lvl="1" indent="-266700" algn="l" rtl="0">
              <a:spcBef>
                <a:spcPts val="500"/>
              </a:spcBef>
              <a:spcAft>
                <a:spcPts val="0"/>
              </a:spcAft>
              <a:buSzPts val="2400"/>
              <a:buChar char="•"/>
            </a:pPr>
            <a:r>
              <a:rPr lang="en-US" u="sng" dirty="0">
                <a:solidFill>
                  <a:schemeClr val="hlink"/>
                </a:solidFill>
                <a:hlinkClick r:id="rId3"/>
              </a:rPr>
              <a:t>https://viqrc-kb.recf.org/hc/en-us/articles/9778547067159-Participant-Release-Form</a:t>
            </a:r>
            <a:endParaRPr dirty="0"/>
          </a:p>
          <a:p>
            <a:pPr marL="228600" lvl="0" indent="-292100" algn="l" rtl="0">
              <a:spcBef>
                <a:spcPts val="1000"/>
              </a:spcBef>
              <a:spcAft>
                <a:spcPts val="0"/>
              </a:spcAft>
              <a:buSzPts val="2800"/>
              <a:buChar char="•"/>
            </a:pPr>
            <a:r>
              <a:rPr lang="en-US" dirty="0"/>
              <a:t>Online forms </a:t>
            </a:r>
            <a:endParaRPr dirty="0"/>
          </a:p>
          <a:p>
            <a:pPr marL="685800" marR="0" lvl="1" indent="-228600" algn="l" rtl="0">
              <a:lnSpc>
                <a:spcPct val="90000"/>
              </a:lnSpc>
              <a:spcBef>
                <a:spcPts val="500"/>
              </a:spcBef>
              <a:spcAft>
                <a:spcPts val="0"/>
              </a:spcAft>
              <a:buSzPts val="2400"/>
              <a:buChar char="•"/>
            </a:pPr>
            <a:r>
              <a:rPr lang="en-US" dirty="0"/>
              <a:t>Coaches can get links for Pre-filled forms for each team at </a:t>
            </a:r>
            <a:r>
              <a:rPr lang="en-US" u="sng" dirty="0">
                <a:solidFill>
                  <a:schemeClr val="hlink"/>
                </a:solidFill>
              </a:rPr>
              <a:t>RobotEvents.com</a:t>
            </a:r>
            <a:r>
              <a:rPr lang="en-US" dirty="0"/>
              <a:t> / </a:t>
            </a:r>
            <a:r>
              <a:rPr lang="en-US" b="1" dirty="0"/>
              <a:t>My Account</a:t>
            </a:r>
            <a:endParaRPr b="1" dirty="0"/>
          </a:p>
          <a:p>
            <a:pPr marL="228600" lvl="0" indent="-228600" algn="l" rtl="0">
              <a:lnSpc>
                <a:spcPct val="90000"/>
              </a:lnSpc>
              <a:spcBef>
                <a:spcPts val="1000"/>
              </a:spcBef>
              <a:spcAft>
                <a:spcPts val="0"/>
              </a:spcAft>
              <a:buClr>
                <a:schemeClr val="dk1"/>
              </a:buClr>
              <a:buSzPts val="2800"/>
              <a:buChar char="•"/>
            </a:pPr>
            <a:r>
              <a:rPr lang="en-US" dirty="0"/>
              <a:t>Paper forms</a:t>
            </a:r>
            <a:endParaRPr dirty="0"/>
          </a:p>
          <a:p>
            <a:pPr marL="685800" lvl="1" indent="-228600" algn="l" rtl="0">
              <a:lnSpc>
                <a:spcPct val="90000"/>
              </a:lnSpc>
              <a:spcBef>
                <a:spcPts val="500"/>
              </a:spcBef>
              <a:spcAft>
                <a:spcPts val="0"/>
              </a:spcAft>
              <a:buClr>
                <a:schemeClr val="dk1"/>
              </a:buClr>
              <a:buSzPts val="2400"/>
              <a:buChar char="•"/>
            </a:pPr>
            <a:r>
              <a:rPr lang="en-US" dirty="0"/>
              <a:t>Team Contacts can download PDFs to print for parents and scan signed forms and upload at </a:t>
            </a:r>
            <a:r>
              <a:rPr lang="en-US" u="sng" dirty="0">
                <a:solidFill>
                  <a:schemeClr val="hlink"/>
                </a:solidFill>
              </a:rPr>
              <a:t>RobotEvents.com</a:t>
            </a:r>
            <a:r>
              <a:rPr lang="en-US" dirty="0"/>
              <a:t> / </a:t>
            </a:r>
            <a:r>
              <a:rPr lang="en-US" b="1" dirty="0"/>
              <a:t>My Account</a:t>
            </a:r>
            <a:endParaRP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8"/>
          <p:cNvSpPr txBox="1">
            <a:spLocks noGrp="1"/>
          </p:cNvSpPr>
          <p:nvPr>
            <p:ph type="title"/>
          </p:nvPr>
        </p:nvSpPr>
        <p:spPr>
          <a:xfrm>
            <a:off x="2655750" y="428700"/>
            <a:ext cx="6880500" cy="777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Font typeface="Merriweather"/>
              <a:buNone/>
            </a:pPr>
            <a:r>
              <a:rPr lang="en-US" sz="3600">
                <a:latin typeface="Merriweather"/>
                <a:ea typeface="Merriweather"/>
                <a:cs typeface="Merriweather"/>
                <a:sym typeface="Merriweather"/>
              </a:rPr>
              <a:t>Field Trips</a:t>
            </a:r>
            <a:endParaRPr sz="3600">
              <a:latin typeface="Merriweather"/>
              <a:ea typeface="Merriweather"/>
              <a:cs typeface="Merriweather"/>
              <a:sym typeface="Merriweather"/>
            </a:endParaRPr>
          </a:p>
        </p:txBody>
      </p:sp>
      <p:sp>
        <p:nvSpPr>
          <p:cNvPr id="361" name="Google Shape;361;p28"/>
          <p:cNvSpPr txBox="1">
            <a:spLocks noGrp="1"/>
          </p:cNvSpPr>
          <p:nvPr>
            <p:ph type="body" idx="1"/>
          </p:nvPr>
        </p:nvSpPr>
        <p:spPr>
          <a:xfrm>
            <a:off x="1813250" y="3429000"/>
            <a:ext cx="9359700" cy="7770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3100" u="sng">
                <a:solidFill>
                  <a:schemeClr val="hlink"/>
                </a:solidFill>
                <a:highlight>
                  <a:srgbClr val="FFFFFF"/>
                </a:highlight>
                <a:latin typeface="Arial"/>
                <a:ea typeface="Arial"/>
                <a:cs typeface="Arial"/>
                <a:sym typeface="Arial"/>
                <a:hlinkClick r:id="rId3"/>
              </a:rPr>
              <a:t>https://achieve.lausd.net/Page/15087</a:t>
            </a:r>
            <a:r>
              <a:rPr lang="en-US" sz="3100">
                <a:solidFill>
                  <a:srgbClr val="0000FF"/>
                </a:solidFill>
                <a:highlight>
                  <a:srgbClr val="FFFFFF"/>
                </a:highlight>
                <a:latin typeface="Arial"/>
                <a:ea typeface="Arial"/>
                <a:cs typeface="Arial"/>
                <a:sym typeface="Arial"/>
              </a:rPr>
              <a:t> </a:t>
            </a:r>
            <a:endParaRPr sz="3100"/>
          </a:p>
        </p:txBody>
      </p:sp>
      <p:sp>
        <p:nvSpPr>
          <p:cNvPr id="362" name="Google Shape;362;p28"/>
          <p:cNvSpPr txBox="1">
            <a:spLocks noGrp="1"/>
          </p:cNvSpPr>
          <p:nvPr>
            <p:ph type="sldNum" idx="12"/>
          </p:nvPr>
        </p:nvSpPr>
        <p:spPr>
          <a:xfrm>
            <a:off x="10273000" y="0"/>
            <a:ext cx="394800" cy="42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16</a:t>
            </a:fld>
            <a:endParaRPr/>
          </a:p>
        </p:txBody>
      </p:sp>
      <p:pic>
        <p:nvPicPr>
          <p:cNvPr id="363" name="Google Shape;363;p28"/>
          <p:cNvPicPr preferRelativeResize="0"/>
          <p:nvPr/>
        </p:nvPicPr>
        <p:blipFill>
          <a:blip r:embed="rId4">
            <a:alphaModFix/>
          </a:blip>
          <a:stretch>
            <a:fillRect/>
          </a:stretch>
        </p:blipFill>
        <p:spPr>
          <a:xfrm>
            <a:off x="1134775" y="1289025"/>
            <a:ext cx="9138226" cy="1979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9"/>
          <p:cNvSpPr txBox="1">
            <a:spLocks noGrp="1"/>
          </p:cNvSpPr>
          <p:nvPr>
            <p:ph type="title"/>
          </p:nvPr>
        </p:nvSpPr>
        <p:spPr>
          <a:xfrm>
            <a:off x="2655750" y="830700"/>
            <a:ext cx="6880500" cy="777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Font typeface="Merriweather"/>
              <a:buNone/>
            </a:pPr>
            <a:r>
              <a:rPr lang="en-US" sz="3600">
                <a:latin typeface="Merriweather"/>
                <a:ea typeface="Merriweather"/>
                <a:cs typeface="Merriweather"/>
                <a:sym typeface="Merriweather"/>
              </a:rPr>
              <a:t>Media Release Form</a:t>
            </a:r>
            <a:endParaRPr sz="3600">
              <a:latin typeface="Merriweather"/>
              <a:ea typeface="Merriweather"/>
              <a:cs typeface="Merriweather"/>
              <a:sym typeface="Merriweather"/>
            </a:endParaRPr>
          </a:p>
        </p:txBody>
      </p:sp>
      <p:sp>
        <p:nvSpPr>
          <p:cNvPr id="369" name="Google Shape;369;p29"/>
          <p:cNvSpPr txBox="1">
            <a:spLocks noGrp="1"/>
          </p:cNvSpPr>
          <p:nvPr>
            <p:ph type="body" idx="1"/>
          </p:nvPr>
        </p:nvSpPr>
        <p:spPr>
          <a:xfrm>
            <a:off x="2466900" y="5250275"/>
            <a:ext cx="7258200" cy="116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Clr>
                <a:schemeClr val="hlink"/>
              </a:buClr>
              <a:buSzPts val="2600"/>
              <a:buNone/>
            </a:pPr>
            <a:r>
              <a:rPr lang="en-US" sz="3000" u="sng">
                <a:solidFill>
                  <a:schemeClr val="hlink"/>
                </a:solidFill>
                <a:hlinkClick r:id="rId3"/>
              </a:rPr>
              <a:t>https://achieve.lausd.net/Page/2794</a:t>
            </a:r>
            <a:endParaRPr sz="3000"/>
          </a:p>
        </p:txBody>
      </p:sp>
      <p:sp>
        <p:nvSpPr>
          <p:cNvPr id="370" name="Google Shape;370;p29"/>
          <p:cNvSpPr txBox="1">
            <a:spLocks noGrp="1"/>
          </p:cNvSpPr>
          <p:nvPr>
            <p:ph type="sldNum" idx="12"/>
          </p:nvPr>
        </p:nvSpPr>
        <p:spPr>
          <a:xfrm>
            <a:off x="10273000" y="0"/>
            <a:ext cx="394800" cy="42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17</a:t>
            </a:fld>
            <a:endParaRPr/>
          </a:p>
        </p:txBody>
      </p:sp>
      <p:pic>
        <p:nvPicPr>
          <p:cNvPr id="371" name="Google Shape;371;p29">
            <a:hlinkClick r:id="rId3"/>
          </p:cNvPr>
          <p:cNvPicPr preferRelativeResize="0"/>
          <p:nvPr/>
        </p:nvPicPr>
        <p:blipFill rotWithShape="1">
          <a:blip r:embed="rId4">
            <a:alphaModFix/>
          </a:blip>
          <a:srcRect/>
          <a:stretch/>
        </p:blipFill>
        <p:spPr>
          <a:xfrm>
            <a:off x="1524000" y="1909751"/>
            <a:ext cx="9144000" cy="3038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Register Your Team For The League</a:t>
            </a:r>
            <a:endParaRPr/>
          </a:p>
        </p:txBody>
      </p:sp>
      <p:sp>
        <p:nvSpPr>
          <p:cNvPr id="377" name="Google Shape;37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Log into </a:t>
            </a:r>
            <a:r>
              <a:rPr lang="en-US" u="sng" dirty="0">
                <a:solidFill>
                  <a:schemeClr val="hlink"/>
                </a:solidFill>
                <a:hlinkClick r:id="rId3"/>
              </a:rPr>
              <a:t>www.RobotEvents.com</a:t>
            </a:r>
            <a:r>
              <a:rPr lang="en-US" dirty="0"/>
              <a:t> in your browser</a:t>
            </a:r>
            <a:endParaRPr dirty="0"/>
          </a:p>
          <a:p>
            <a:pPr marL="228600" lvl="0" indent="-228600" algn="l" rtl="0">
              <a:lnSpc>
                <a:spcPct val="90000"/>
              </a:lnSpc>
              <a:spcBef>
                <a:spcPts val="1000"/>
              </a:spcBef>
              <a:spcAft>
                <a:spcPts val="0"/>
              </a:spcAft>
              <a:buClr>
                <a:schemeClr val="dk1"/>
              </a:buClr>
              <a:buSzPts val="2800"/>
              <a:buChar char="•"/>
            </a:pPr>
            <a:r>
              <a:rPr lang="en-US" dirty="0"/>
              <a:t>Click on C</a:t>
            </a:r>
            <a:r>
              <a:rPr lang="en-US" b="1" dirty="0"/>
              <a:t>ompetitions </a:t>
            </a:r>
            <a:r>
              <a:rPr lang="en-US" dirty="0"/>
              <a:t>and select </a:t>
            </a:r>
            <a:r>
              <a:rPr lang="en-US" b="1" dirty="0"/>
              <a:t>VEX IQ Robotics Competition</a:t>
            </a:r>
            <a:endParaRPr dirty="0"/>
          </a:p>
          <a:p>
            <a:pPr marL="228600" lvl="0" indent="-228600" algn="l" rtl="0">
              <a:lnSpc>
                <a:spcPct val="90000"/>
              </a:lnSpc>
              <a:spcBef>
                <a:spcPts val="1000"/>
              </a:spcBef>
              <a:spcAft>
                <a:spcPts val="0"/>
              </a:spcAft>
              <a:buClr>
                <a:schemeClr val="dk1"/>
              </a:buClr>
              <a:buSzPts val="2800"/>
              <a:buChar char="•"/>
            </a:pPr>
            <a:r>
              <a:rPr lang="en-US" dirty="0"/>
              <a:t>Type </a:t>
            </a:r>
            <a:r>
              <a:rPr lang="en-US" b="1" dirty="0"/>
              <a:t>LAUSD</a:t>
            </a:r>
            <a:r>
              <a:rPr lang="en-US" dirty="0"/>
              <a:t> into </a:t>
            </a:r>
            <a:r>
              <a:rPr lang="en-US" b="1" dirty="0"/>
              <a:t>Event Name</a:t>
            </a:r>
            <a:r>
              <a:rPr lang="en-US" dirty="0"/>
              <a:t> field and click </a:t>
            </a:r>
            <a:r>
              <a:rPr lang="en-US" b="1" dirty="0"/>
              <a:t>Filter</a:t>
            </a:r>
            <a:r>
              <a:rPr lang="en-US" dirty="0"/>
              <a:t> button</a:t>
            </a:r>
            <a:endParaRPr dirty="0"/>
          </a:p>
          <a:p>
            <a:pPr marL="228600" lvl="0" indent="-228600" algn="l" rtl="0">
              <a:lnSpc>
                <a:spcPct val="90000"/>
              </a:lnSpc>
              <a:spcBef>
                <a:spcPts val="1000"/>
              </a:spcBef>
              <a:spcAft>
                <a:spcPts val="0"/>
              </a:spcAft>
              <a:buClr>
                <a:schemeClr val="dk1"/>
              </a:buClr>
              <a:buSzPts val="2800"/>
              <a:buChar char="•"/>
            </a:pPr>
            <a:r>
              <a:rPr lang="en-US" dirty="0"/>
              <a:t>Click on the </a:t>
            </a:r>
            <a:r>
              <a:rPr lang="en-US" b="1" dirty="0"/>
              <a:t>Name</a:t>
            </a:r>
            <a:r>
              <a:rPr lang="en-US" dirty="0"/>
              <a:t> of the League that you want to attend</a:t>
            </a:r>
            <a:endParaRPr dirty="0"/>
          </a:p>
          <a:p>
            <a:pPr marL="228600" indent="-228600">
              <a:buSzPts val="2800"/>
            </a:pPr>
            <a:r>
              <a:rPr lang="en-US" dirty="0"/>
              <a:t>Click on </a:t>
            </a:r>
            <a:r>
              <a:rPr lang="en-US" b="1" dirty="0"/>
              <a:t>Waitlist</a:t>
            </a:r>
            <a:r>
              <a:rPr lang="en-US" dirty="0"/>
              <a:t> (new, easier process for Invitational events)</a:t>
            </a:r>
          </a:p>
          <a:p>
            <a:pPr marL="228600" lvl="0" indent="-228600" algn="l" rtl="0">
              <a:lnSpc>
                <a:spcPct val="90000"/>
              </a:lnSpc>
              <a:spcBef>
                <a:spcPts val="1000"/>
              </a:spcBef>
              <a:spcAft>
                <a:spcPts val="0"/>
              </a:spcAft>
              <a:buClr>
                <a:schemeClr val="dk1"/>
              </a:buClr>
              <a:buSzPts val="2800"/>
              <a:buChar char="•"/>
            </a:pPr>
            <a:r>
              <a:rPr lang="en-US" dirty="0"/>
              <a:t>Add your </a:t>
            </a:r>
            <a:r>
              <a:rPr lang="en-US" b="1" dirty="0"/>
              <a:t>Team Number</a:t>
            </a:r>
            <a:r>
              <a:rPr lang="en-US" dirty="0"/>
              <a:t>(s)</a:t>
            </a:r>
            <a:endParaRPr dirty="0"/>
          </a:p>
          <a:p>
            <a:pPr marL="228600" lvl="0" indent="-228600" algn="l" rtl="0">
              <a:lnSpc>
                <a:spcPct val="90000"/>
              </a:lnSpc>
              <a:spcBef>
                <a:spcPts val="1000"/>
              </a:spcBef>
              <a:spcAft>
                <a:spcPts val="0"/>
              </a:spcAft>
              <a:buClr>
                <a:schemeClr val="dk1"/>
              </a:buClr>
              <a:buSzPts val="2800"/>
              <a:buChar char="•"/>
            </a:pPr>
            <a:r>
              <a:rPr lang="en-US" dirty="0"/>
              <a:t>When an Event Administrator moves your team(s) to </a:t>
            </a:r>
            <a:r>
              <a:rPr lang="en-US" b="1" dirty="0"/>
              <a:t>Registered Teams</a:t>
            </a:r>
            <a:r>
              <a:rPr lang="en-US" dirty="0"/>
              <a:t>, your team(s) will be </a:t>
            </a:r>
            <a:r>
              <a:rPr lang="en-US" b="1" dirty="0"/>
              <a:t>Registered</a:t>
            </a:r>
            <a:r>
              <a:rPr lang="en-US" dirty="0"/>
              <a:t> and </a:t>
            </a:r>
            <a:r>
              <a:rPr lang="en-US" b="1" dirty="0"/>
              <a:t>Unpaid</a:t>
            </a: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1"/>
          <p:cNvSpPr txBox="1">
            <a:spLocks noGrp="1"/>
          </p:cNvSpPr>
          <p:nvPr>
            <p:ph type="title"/>
          </p:nvPr>
        </p:nvSpPr>
        <p:spPr>
          <a:xfrm>
            <a:off x="2655750" y="373500"/>
            <a:ext cx="6880500" cy="777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Font typeface="Merriweather"/>
              <a:buNone/>
            </a:pPr>
            <a:r>
              <a:rPr lang="en-US" sz="3600">
                <a:latin typeface="Merriweather"/>
                <a:ea typeface="Merriweather"/>
                <a:cs typeface="Merriweather"/>
                <a:sym typeface="Merriweather"/>
              </a:rPr>
              <a:t>Q &amp; A</a:t>
            </a:r>
            <a:endParaRPr sz="3600">
              <a:latin typeface="Merriweather"/>
              <a:ea typeface="Merriweather"/>
              <a:cs typeface="Merriweather"/>
              <a:sym typeface="Merriweather"/>
            </a:endParaRPr>
          </a:p>
        </p:txBody>
      </p:sp>
      <p:sp>
        <p:nvSpPr>
          <p:cNvPr id="383" name="Google Shape;383;p31"/>
          <p:cNvSpPr txBox="1">
            <a:spLocks noGrp="1"/>
          </p:cNvSpPr>
          <p:nvPr>
            <p:ph type="body" idx="1"/>
          </p:nvPr>
        </p:nvSpPr>
        <p:spPr>
          <a:xfrm>
            <a:off x="2655750" y="5671050"/>
            <a:ext cx="6880500" cy="287100"/>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600"/>
              </a:spcBef>
              <a:spcAft>
                <a:spcPts val="0"/>
              </a:spcAft>
              <a:buClr>
                <a:schemeClr val="dk1"/>
              </a:buClr>
              <a:buSzPts val="2600"/>
              <a:buNone/>
            </a:pPr>
            <a:r>
              <a:rPr lang="en-US" sz="3000"/>
              <a:t>Then LeRoy will provide guidance for new coaches.</a:t>
            </a:r>
            <a:endParaRPr sz="3000"/>
          </a:p>
        </p:txBody>
      </p:sp>
      <p:sp>
        <p:nvSpPr>
          <p:cNvPr id="384" name="Google Shape;384;p31"/>
          <p:cNvSpPr txBox="1">
            <a:spLocks noGrp="1"/>
          </p:cNvSpPr>
          <p:nvPr>
            <p:ph type="sldNum" idx="12"/>
          </p:nvPr>
        </p:nvSpPr>
        <p:spPr>
          <a:xfrm>
            <a:off x="10273000" y="0"/>
            <a:ext cx="394800" cy="42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19</a:t>
            </a:fld>
            <a:endParaRPr/>
          </a:p>
        </p:txBody>
      </p:sp>
      <p:pic>
        <p:nvPicPr>
          <p:cNvPr id="385" name="Google Shape;385;p31" descr="Image result for question and answer"/>
          <p:cNvPicPr preferRelativeResize="0"/>
          <p:nvPr/>
        </p:nvPicPr>
        <p:blipFill rotWithShape="1">
          <a:blip r:embed="rId3">
            <a:alphaModFix/>
          </a:blip>
          <a:srcRect/>
          <a:stretch/>
        </p:blipFill>
        <p:spPr>
          <a:xfrm>
            <a:off x="2559125" y="1293200"/>
            <a:ext cx="7073749" cy="41112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73"/>
        <p:cNvGrpSpPr/>
        <p:nvPr/>
      </p:nvGrpSpPr>
      <p:grpSpPr>
        <a:xfrm>
          <a:off x="0" y="0"/>
          <a:ext cx="0" cy="0"/>
          <a:chOff x="0" y="0"/>
          <a:chExt cx="0" cy="0"/>
        </a:xfrm>
      </p:grpSpPr>
      <p:sp>
        <p:nvSpPr>
          <p:cNvPr id="274" name="Google Shape;274;p15"/>
          <p:cNvSpPr txBox="1">
            <a:spLocks noGrp="1"/>
          </p:cNvSpPr>
          <p:nvPr>
            <p:ph type="body" idx="1"/>
          </p:nvPr>
        </p:nvSpPr>
        <p:spPr>
          <a:xfrm>
            <a:off x="667657" y="1417225"/>
            <a:ext cx="7344468" cy="325637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Poppins"/>
                <a:ea typeface="Poppins"/>
                <a:cs typeface="Poppins"/>
                <a:sym typeface="Poppins"/>
              </a:rPr>
              <a:t>LAUSD East Boyle Heights STEM League</a:t>
            </a:r>
            <a:endParaRPr dirty="0">
              <a:latin typeface="Poppins"/>
              <a:ea typeface="Poppins"/>
              <a:cs typeface="Poppins"/>
              <a:sym typeface="Poppins"/>
            </a:endParaRPr>
          </a:p>
          <a:p>
            <a:pPr marL="0" lvl="0" indent="0" algn="l" rtl="0">
              <a:spcBef>
                <a:spcPts val="1000"/>
              </a:spcBef>
              <a:spcAft>
                <a:spcPts val="0"/>
              </a:spcAft>
              <a:buNone/>
            </a:pPr>
            <a:r>
              <a:rPr lang="en-US" dirty="0">
                <a:latin typeface="Poppins"/>
                <a:ea typeface="Poppins"/>
                <a:cs typeface="Poppins"/>
                <a:sym typeface="Poppins"/>
              </a:rPr>
              <a:t>LAUSD East Del Olmo League </a:t>
            </a:r>
          </a:p>
          <a:p>
            <a:pPr marL="0" lvl="0" indent="0" algn="l" rtl="0">
              <a:spcBef>
                <a:spcPts val="1000"/>
              </a:spcBef>
              <a:spcAft>
                <a:spcPts val="0"/>
              </a:spcAft>
              <a:buNone/>
            </a:pPr>
            <a:r>
              <a:rPr lang="en-US" dirty="0">
                <a:latin typeface="Poppins"/>
                <a:ea typeface="Poppins"/>
                <a:cs typeface="Poppins"/>
                <a:sym typeface="Poppins"/>
              </a:rPr>
              <a:t>LAUSD East MaCES League</a:t>
            </a:r>
            <a:endParaRPr dirty="0">
              <a:latin typeface="Poppins"/>
              <a:ea typeface="Poppins"/>
              <a:cs typeface="Poppins"/>
              <a:sym typeface="Poppins"/>
            </a:endParaRPr>
          </a:p>
          <a:p>
            <a:pPr marL="0" lvl="0" indent="0" algn="l" rtl="0">
              <a:spcBef>
                <a:spcPts val="1000"/>
              </a:spcBef>
              <a:spcAft>
                <a:spcPts val="0"/>
              </a:spcAft>
              <a:buNone/>
            </a:pPr>
            <a:r>
              <a:rPr lang="en-US" dirty="0">
                <a:latin typeface="Poppins"/>
                <a:ea typeface="Poppins"/>
                <a:cs typeface="Poppins"/>
                <a:sym typeface="Poppins"/>
              </a:rPr>
              <a:t>LAUSD East Main Street League</a:t>
            </a:r>
            <a:endParaRPr dirty="0">
              <a:latin typeface="Poppins"/>
              <a:ea typeface="Poppins"/>
              <a:cs typeface="Poppins"/>
              <a:sym typeface="Poppins"/>
            </a:endParaRPr>
          </a:p>
          <a:p>
            <a:pPr marL="0" lvl="0" indent="0" algn="l" rtl="0">
              <a:spcBef>
                <a:spcPts val="1000"/>
              </a:spcBef>
              <a:spcAft>
                <a:spcPts val="0"/>
              </a:spcAft>
              <a:buNone/>
            </a:pPr>
            <a:r>
              <a:rPr lang="en-US" dirty="0">
                <a:latin typeface="Poppins"/>
                <a:ea typeface="Poppins"/>
                <a:cs typeface="Poppins"/>
                <a:sym typeface="Poppins"/>
              </a:rPr>
              <a:t>LAUSD East South Gate League</a:t>
            </a:r>
          </a:p>
          <a:p>
            <a:pPr marL="0" lvl="0" indent="0" algn="l" rtl="0">
              <a:spcBef>
                <a:spcPts val="1000"/>
              </a:spcBef>
              <a:spcAft>
                <a:spcPts val="0"/>
              </a:spcAft>
              <a:buNone/>
            </a:pPr>
            <a:r>
              <a:rPr lang="en-US" dirty="0">
                <a:latin typeface="Poppins"/>
                <a:ea typeface="Poppins"/>
                <a:cs typeface="Poppins"/>
                <a:sym typeface="Poppins"/>
              </a:rPr>
              <a:t>LAUSD East Virgil League</a:t>
            </a:r>
            <a:endParaRPr dirty="0">
              <a:latin typeface="Poppins"/>
              <a:ea typeface="Poppins"/>
              <a:cs typeface="Poppins"/>
              <a:sym typeface="Poppins"/>
            </a:endParaRPr>
          </a:p>
        </p:txBody>
      </p:sp>
      <p:sp>
        <p:nvSpPr>
          <p:cNvPr id="275" name="Google Shape;275;p15"/>
          <p:cNvSpPr txBox="1">
            <a:spLocks noGrp="1"/>
          </p:cNvSpPr>
          <p:nvPr>
            <p:ph type="title"/>
          </p:nvPr>
        </p:nvSpPr>
        <p:spPr>
          <a:xfrm>
            <a:off x="238575" y="365125"/>
            <a:ext cx="7773600" cy="1052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Poppins"/>
                <a:ea typeface="Poppins"/>
                <a:cs typeface="Poppins"/>
                <a:sym typeface="Poppins"/>
              </a:rPr>
              <a:t>Coach Orientation Meeting</a:t>
            </a:r>
            <a:endParaRPr>
              <a:latin typeface="Poppins"/>
              <a:ea typeface="Poppins"/>
              <a:cs typeface="Poppins"/>
              <a:sym typeface="Poppins"/>
            </a:endParaRPr>
          </a:p>
        </p:txBody>
      </p:sp>
      <p:sp>
        <p:nvSpPr>
          <p:cNvPr id="276" name="Google Shape;276;p15"/>
          <p:cNvSpPr txBox="1">
            <a:spLocks noGrp="1"/>
          </p:cNvSpPr>
          <p:nvPr>
            <p:ph type="body" idx="1"/>
          </p:nvPr>
        </p:nvSpPr>
        <p:spPr>
          <a:xfrm>
            <a:off x="238575" y="4826000"/>
            <a:ext cx="7996500" cy="1741700"/>
          </a:xfrm>
          <a:prstGeom prst="rect">
            <a:avLst/>
          </a:prstGeom>
        </p:spPr>
        <p:txBody>
          <a:bodyPr spcFirstLastPara="1" wrap="square" lIns="91425" tIns="45700" rIns="91425" bIns="45700" anchor="t" anchorCtr="0">
            <a:normAutofit lnSpcReduction="10000"/>
          </a:bodyPr>
          <a:lstStyle/>
          <a:p>
            <a:pPr marL="0" lvl="0" indent="0" algn="l" rtl="0">
              <a:lnSpc>
                <a:spcPct val="80000"/>
              </a:lnSpc>
              <a:spcBef>
                <a:spcPts val="1000"/>
              </a:spcBef>
              <a:spcAft>
                <a:spcPts val="0"/>
              </a:spcAft>
              <a:buClr>
                <a:schemeClr val="dk1"/>
              </a:buClr>
              <a:buSzPct val="45833"/>
              <a:buFont typeface="Arial"/>
              <a:buNone/>
            </a:pPr>
            <a:r>
              <a:rPr lang="en-US" sz="2400" b="1" u="sng" dirty="0">
                <a:latin typeface="Poppins"/>
                <a:ea typeface="Poppins"/>
                <a:cs typeface="Poppins"/>
                <a:sym typeface="Poppins"/>
              </a:rPr>
              <a:t>Contact Information</a:t>
            </a:r>
            <a:endParaRPr sz="2400" b="1" u="sng" dirty="0">
              <a:latin typeface="Poppins"/>
              <a:ea typeface="Poppins"/>
              <a:cs typeface="Poppins"/>
              <a:sym typeface="Poppins"/>
            </a:endParaRPr>
          </a:p>
          <a:p>
            <a:pPr lvl="0" indent="-457200" algn="l" rtl="0">
              <a:lnSpc>
                <a:spcPct val="100000"/>
              </a:lnSpc>
              <a:spcBef>
                <a:spcPts val="1000"/>
              </a:spcBef>
              <a:spcAft>
                <a:spcPts val="0"/>
              </a:spcAft>
              <a:buClr>
                <a:schemeClr val="dk1"/>
              </a:buClr>
              <a:buSzPct val="45833"/>
              <a:buFont typeface="Arial"/>
              <a:buNone/>
            </a:pPr>
            <a:r>
              <a:rPr lang="en-US" sz="2400" dirty="0">
                <a:latin typeface="Poppins"/>
                <a:ea typeface="Poppins"/>
                <a:cs typeface="Poppins"/>
                <a:sym typeface="Poppins"/>
              </a:rPr>
              <a:t>Kearstie Hernandez - Region East STEAM Coordinator (Kearstie.Hernandez@lausd.net)</a:t>
            </a:r>
            <a:endParaRPr sz="2400" dirty="0">
              <a:latin typeface="Poppins"/>
              <a:ea typeface="Poppins"/>
              <a:cs typeface="Poppins"/>
              <a:sym typeface="Poppins"/>
            </a:endParaRPr>
          </a:p>
          <a:p>
            <a:pPr marL="0" lvl="0" indent="0" algn="l" rtl="0">
              <a:lnSpc>
                <a:spcPct val="80000"/>
              </a:lnSpc>
              <a:spcBef>
                <a:spcPts val="1000"/>
              </a:spcBef>
              <a:spcAft>
                <a:spcPts val="0"/>
              </a:spcAft>
              <a:buNone/>
            </a:pPr>
            <a:r>
              <a:rPr lang="en-US" sz="2400" dirty="0">
                <a:latin typeface="Poppins"/>
                <a:ea typeface="Poppins"/>
                <a:cs typeface="Poppins"/>
                <a:sym typeface="Poppins"/>
              </a:rPr>
              <a:t>LeRoy Nelson - Sponsor (LeRoy@larobotics.org)</a:t>
            </a:r>
            <a:endParaRPr sz="2400" dirty="0">
              <a:latin typeface="Poppins"/>
              <a:ea typeface="Poppins"/>
              <a:cs typeface="Poppins"/>
              <a:sym typeface="Poppins"/>
            </a:endParaRPr>
          </a:p>
          <a:p>
            <a:pPr marL="0" lvl="0" indent="0" algn="l" rtl="0">
              <a:lnSpc>
                <a:spcPct val="80000"/>
              </a:lnSpc>
              <a:spcBef>
                <a:spcPts val="1000"/>
              </a:spcBef>
              <a:spcAft>
                <a:spcPts val="0"/>
              </a:spcAft>
              <a:buClr>
                <a:schemeClr val="dk1"/>
              </a:buClr>
              <a:buSzPct val="47826"/>
              <a:buFont typeface="Arial"/>
              <a:buNone/>
            </a:pPr>
            <a:endParaRPr sz="2300" dirty="0">
              <a:latin typeface="Poppins"/>
              <a:ea typeface="Poppins"/>
              <a:cs typeface="Poppins"/>
              <a:sym typeface="Poppins"/>
            </a:endParaRPr>
          </a:p>
        </p:txBody>
      </p:sp>
      <p:pic>
        <p:nvPicPr>
          <p:cNvPr id="277" name="Google Shape;277;p15"/>
          <p:cNvPicPr preferRelativeResize="0"/>
          <p:nvPr/>
        </p:nvPicPr>
        <p:blipFill>
          <a:blip r:embed="rId3">
            <a:alphaModFix/>
          </a:blip>
          <a:stretch>
            <a:fillRect/>
          </a:stretch>
        </p:blipFill>
        <p:spPr>
          <a:xfrm>
            <a:off x="8387475" y="43075"/>
            <a:ext cx="3716500" cy="68149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89"/>
        <p:cNvGrpSpPr/>
        <p:nvPr/>
      </p:nvGrpSpPr>
      <p:grpSpPr>
        <a:xfrm>
          <a:off x="0" y="0"/>
          <a:ext cx="0" cy="0"/>
          <a:chOff x="0" y="0"/>
          <a:chExt cx="0" cy="0"/>
        </a:xfrm>
      </p:grpSpPr>
      <p:sp>
        <p:nvSpPr>
          <p:cNvPr id="390" name="Google Shape;390;p32"/>
          <p:cNvSpPr txBox="1">
            <a:spLocks noGrp="1"/>
          </p:cNvSpPr>
          <p:nvPr>
            <p:ph type="title"/>
          </p:nvPr>
        </p:nvSpPr>
        <p:spPr>
          <a:xfrm>
            <a:off x="500241" y="970722"/>
            <a:ext cx="11191500" cy="560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2800"/>
              <a:buFont typeface="Merriweather"/>
              <a:buNone/>
            </a:pPr>
            <a:r>
              <a:rPr lang="en-US" sz="3600">
                <a:latin typeface="Merriweather"/>
                <a:ea typeface="Merriweather"/>
                <a:cs typeface="Merriweather"/>
                <a:sym typeface="Merriweather"/>
              </a:rPr>
              <a:t>Region East Robotics Contact Information</a:t>
            </a:r>
            <a:endParaRPr sz="3600">
              <a:latin typeface="Merriweather"/>
              <a:ea typeface="Merriweather"/>
              <a:cs typeface="Merriweather"/>
              <a:sym typeface="Merriweather"/>
            </a:endParaRPr>
          </a:p>
        </p:txBody>
      </p:sp>
      <p:sp>
        <p:nvSpPr>
          <p:cNvPr id="391" name="Google Shape;391;p32"/>
          <p:cNvSpPr txBox="1">
            <a:spLocks noGrp="1"/>
          </p:cNvSpPr>
          <p:nvPr>
            <p:ph type="body" idx="1"/>
          </p:nvPr>
        </p:nvSpPr>
        <p:spPr>
          <a:xfrm>
            <a:off x="3125850" y="1790600"/>
            <a:ext cx="5940300" cy="465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Clr>
                <a:schemeClr val="dk1"/>
              </a:buClr>
              <a:buSzPts val="1100"/>
              <a:buNone/>
            </a:pPr>
            <a:r>
              <a:rPr lang="en-US" sz="3200" b="1">
                <a:solidFill>
                  <a:srgbClr val="212529"/>
                </a:solidFill>
                <a:latin typeface="Arial"/>
                <a:ea typeface="Arial"/>
                <a:cs typeface="Arial"/>
                <a:sym typeface="Arial"/>
              </a:rPr>
              <a:t>Kearstie Hernandez</a:t>
            </a:r>
            <a:endParaRPr sz="3200" b="1">
              <a:solidFill>
                <a:srgbClr val="212529"/>
              </a:solidFill>
              <a:latin typeface="Arial"/>
              <a:ea typeface="Arial"/>
              <a:cs typeface="Arial"/>
              <a:sym typeface="Arial"/>
            </a:endParaRPr>
          </a:p>
          <a:p>
            <a:pPr marL="0" lvl="0" indent="0" algn="l" rtl="0">
              <a:lnSpc>
                <a:spcPct val="90000"/>
              </a:lnSpc>
              <a:spcBef>
                <a:spcPts val="600"/>
              </a:spcBef>
              <a:spcAft>
                <a:spcPts val="0"/>
              </a:spcAft>
              <a:buClr>
                <a:schemeClr val="dk1"/>
              </a:buClr>
              <a:buSzPts val="1100"/>
              <a:buNone/>
            </a:pPr>
            <a:r>
              <a:rPr lang="en-US" sz="3200">
                <a:solidFill>
                  <a:srgbClr val="212529"/>
                </a:solidFill>
                <a:latin typeface="Arial"/>
                <a:ea typeface="Arial"/>
                <a:cs typeface="Arial"/>
                <a:sym typeface="Arial"/>
              </a:rPr>
              <a:t>STEAM Coordinator</a:t>
            </a:r>
            <a:endParaRPr sz="3200">
              <a:solidFill>
                <a:srgbClr val="212529"/>
              </a:solidFill>
              <a:latin typeface="Arial"/>
              <a:ea typeface="Arial"/>
              <a:cs typeface="Arial"/>
              <a:sym typeface="Arial"/>
            </a:endParaRPr>
          </a:p>
          <a:p>
            <a:pPr marL="0" lvl="0" indent="0" algn="l" rtl="0">
              <a:lnSpc>
                <a:spcPct val="90000"/>
              </a:lnSpc>
              <a:spcBef>
                <a:spcPts val="600"/>
              </a:spcBef>
              <a:spcAft>
                <a:spcPts val="0"/>
              </a:spcAft>
              <a:buClr>
                <a:schemeClr val="dk1"/>
              </a:buClr>
              <a:buSzPts val="1100"/>
              <a:buNone/>
            </a:pPr>
            <a:r>
              <a:rPr lang="en-US" sz="3200">
                <a:solidFill>
                  <a:srgbClr val="212529"/>
                </a:solidFill>
                <a:latin typeface="Arial"/>
                <a:ea typeface="Arial"/>
                <a:cs typeface="Arial"/>
                <a:sym typeface="Arial"/>
              </a:rPr>
              <a:t>LAUSD Region East</a:t>
            </a:r>
            <a:endParaRPr sz="3200">
              <a:solidFill>
                <a:srgbClr val="212529"/>
              </a:solidFill>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US" sz="3200">
                <a:solidFill>
                  <a:srgbClr val="212529"/>
                </a:solidFill>
                <a:latin typeface="Arial"/>
                <a:ea typeface="Arial"/>
                <a:cs typeface="Arial"/>
                <a:sym typeface="Arial"/>
              </a:rPr>
              <a:t>Kearstie.Hernandez@lausd.net</a:t>
            </a:r>
            <a:endParaRPr sz="3200">
              <a:solidFill>
                <a:srgbClr val="212529"/>
              </a:solidFill>
              <a:latin typeface="Arial"/>
              <a:ea typeface="Arial"/>
              <a:cs typeface="Arial"/>
              <a:sym typeface="Arial"/>
            </a:endParaRPr>
          </a:p>
          <a:p>
            <a:pPr marL="0" lvl="0" indent="0" algn="l" rtl="0">
              <a:lnSpc>
                <a:spcPct val="90000"/>
              </a:lnSpc>
              <a:spcBef>
                <a:spcPts val="600"/>
              </a:spcBef>
              <a:spcAft>
                <a:spcPts val="0"/>
              </a:spcAft>
              <a:buClr>
                <a:schemeClr val="dk1"/>
              </a:buClr>
              <a:buSzPts val="2600"/>
              <a:buNone/>
            </a:pPr>
            <a:endParaRPr sz="1400" b="1">
              <a:solidFill>
                <a:srgbClr val="212529"/>
              </a:solidFill>
              <a:latin typeface="Arial"/>
              <a:ea typeface="Arial"/>
              <a:cs typeface="Arial"/>
              <a:sym typeface="Arial"/>
            </a:endParaRPr>
          </a:p>
          <a:p>
            <a:pPr marL="0" lvl="0" indent="0" algn="l" rtl="0">
              <a:lnSpc>
                <a:spcPct val="90000"/>
              </a:lnSpc>
              <a:spcBef>
                <a:spcPts val="600"/>
              </a:spcBef>
              <a:spcAft>
                <a:spcPts val="0"/>
              </a:spcAft>
              <a:buClr>
                <a:srgbClr val="212529"/>
              </a:buClr>
              <a:buSzPts val="2600"/>
              <a:buNone/>
            </a:pPr>
            <a:r>
              <a:rPr lang="en-US" sz="3200" b="1" i="0">
                <a:solidFill>
                  <a:srgbClr val="212529"/>
                </a:solidFill>
                <a:latin typeface="Arial"/>
                <a:ea typeface="Arial"/>
                <a:cs typeface="Arial"/>
                <a:sym typeface="Arial"/>
              </a:rPr>
              <a:t>LeRoy Nelson</a:t>
            </a:r>
            <a:br>
              <a:rPr lang="en-US" sz="3200">
                <a:latin typeface="Arial"/>
                <a:ea typeface="Arial"/>
                <a:cs typeface="Arial"/>
                <a:sym typeface="Arial"/>
              </a:rPr>
            </a:br>
            <a:r>
              <a:rPr lang="en-US" sz="3200">
                <a:latin typeface="Arial"/>
                <a:ea typeface="Arial"/>
                <a:cs typeface="Arial"/>
                <a:sym typeface="Arial"/>
              </a:rPr>
              <a:t>Team and </a:t>
            </a:r>
            <a:r>
              <a:rPr lang="en-US" sz="3200">
                <a:solidFill>
                  <a:srgbClr val="212529"/>
                </a:solidFill>
                <a:latin typeface="Arial"/>
                <a:ea typeface="Arial"/>
                <a:cs typeface="Arial"/>
                <a:sym typeface="Arial"/>
              </a:rPr>
              <a:t>Event Sponsor</a:t>
            </a:r>
            <a:br>
              <a:rPr lang="en-US" sz="3200">
                <a:solidFill>
                  <a:srgbClr val="212529"/>
                </a:solidFill>
                <a:latin typeface="Arial"/>
                <a:ea typeface="Arial"/>
                <a:cs typeface="Arial"/>
                <a:sym typeface="Arial"/>
              </a:rPr>
            </a:br>
            <a:r>
              <a:rPr lang="en-US" sz="3200">
                <a:latin typeface="Arial"/>
                <a:ea typeface="Arial"/>
                <a:cs typeface="Arial"/>
                <a:sym typeface="Arial"/>
              </a:rPr>
              <a:t>Los Angeles Robotics</a:t>
            </a:r>
            <a:br>
              <a:rPr lang="en-US" sz="3200">
                <a:latin typeface="Arial"/>
                <a:ea typeface="Arial"/>
                <a:cs typeface="Arial"/>
                <a:sym typeface="Arial"/>
              </a:rPr>
            </a:br>
            <a:r>
              <a:rPr lang="en-US" sz="3200" i="0" strike="noStrike">
                <a:latin typeface="Arial"/>
                <a:ea typeface="Arial"/>
                <a:cs typeface="Arial"/>
                <a:sym typeface="Arial"/>
              </a:rPr>
              <a:t>Le</a:t>
            </a:r>
            <a:r>
              <a:rPr lang="en-US" sz="3200">
                <a:latin typeface="Arial"/>
                <a:ea typeface="Arial"/>
                <a:cs typeface="Arial"/>
                <a:sym typeface="Arial"/>
              </a:rPr>
              <a:t>R</a:t>
            </a:r>
            <a:r>
              <a:rPr lang="en-US" sz="3200" i="0" strike="noStrike">
                <a:latin typeface="Arial"/>
                <a:ea typeface="Arial"/>
                <a:cs typeface="Arial"/>
                <a:sym typeface="Arial"/>
              </a:rPr>
              <a:t>oy@larobotics.org</a:t>
            </a:r>
            <a:br>
              <a:rPr lang="en-US" sz="3200">
                <a:latin typeface="Arial"/>
                <a:ea typeface="Arial"/>
                <a:cs typeface="Arial"/>
                <a:sym typeface="Arial"/>
              </a:rPr>
            </a:br>
            <a:r>
              <a:rPr lang="en-US" sz="3200" i="0" strike="noStrike">
                <a:latin typeface="Arial"/>
                <a:ea typeface="Arial"/>
                <a:cs typeface="Arial"/>
                <a:sym typeface="Arial"/>
              </a:rPr>
              <a:t>310-529-4637</a:t>
            </a:r>
            <a:endParaRPr sz="3200">
              <a:latin typeface="Arial"/>
              <a:ea typeface="Arial"/>
              <a:cs typeface="Arial"/>
              <a:sym typeface="Arial"/>
            </a:endParaRPr>
          </a:p>
        </p:txBody>
      </p:sp>
      <p:sp>
        <p:nvSpPr>
          <p:cNvPr id="392" name="Google Shape;392;p32"/>
          <p:cNvSpPr txBox="1">
            <a:spLocks noGrp="1"/>
          </p:cNvSpPr>
          <p:nvPr>
            <p:ph type="sldNum" idx="12"/>
          </p:nvPr>
        </p:nvSpPr>
        <p:spPr>
          <a:xfrm>
            <a:off x="10273000" y="0"/>
            <a:ext cx="394800" cy="42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2"/>
          <p:cNvSpPr txBox="1">
            <a:spLocks noGrp="1"/>
          </p:cNvSpPr>
          <p:nvPr>
            <p:ph type="title"/>
          </p:nvPr>
        </p:nvSpPr>
        <p:spPr>
          <a:xfrm>
            <a:off x="500241" y="970722"/>
            <a:ext cx="11191500" cy="560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2800"/>
              <a:buFont typeface="Merriweather"/>
              <a:buNone/>
            </a:pPr>
            <a:r>
              <a:rPr lang="en-US" sz="3600" dirty="0">
                <a:latin typeface="Merriweather"/>
                <a:ea typeface="Merriweather"/>
                <a:cs typeface="Merriweather"/>
                <a:sym typeface="Merriweather"/>
              </a:rPr>
              <a:t>Region South Robotics Contact Information</a:t>
            </a:r>
            <a:endParaRPr sz="3600" dirty="0">
              <a:latin typeface="Merriweather"/>
              <a:ea typeface="Merriweather"/>
              <a:cs typeface="Merriweather"/>
              <a:sym typeface="Merriweather"/>
            </a:endParaRPr>
          </a:p>
        </p:txBody>
      </p:sp>
      <p:sp>
        <p:nvSpPr>
          <p:cNvPr id="391" name="Google Shape;391;p32"/>
          <p:cNvSpPr txBox="1">
            <a:spLocks noGrp="1"/>
          </p:cNvSpPr>
          <p:nvPr>
            <p:ph type="body" idx="1"/>
          </p:nvPr>
        </p:nvSpPr>
        <p:spPr>
          <a:xfrm>
            <a:off x="3125850" y="1790600"/>
            <a:ext cx="5940300" cy="465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Clr>
                <a:schemeClr val="dk1"/>
              </a:buClr>
              <a:buSzPts val="1100"/>
              <a:buNone/>
            </a:pPr>
            <a:r>
              <a:rPr lang="en-US" sz="3200" b="1" dirty="0">
                <a:solidFill>
                  <a:srgbClr val="212529"/>
                </a:solidFill>
                <a:latin typeface="Arial"/>
                <a:ea typeface="Arial"/>
                <a:cs typeface="Arial"/>
                <a:sym typeface="Arial"/>
              </a:rPr>
              <a:t>Kristine Tserunyan</a:t>
            </a:r>
            <a:endParaRPr sz="3200" b="1" dirty="0">
              <a:solidFill>
                <a:srgbClr val="212529"/>
              </a:solidFill>
              <a:latin typeface="Arial"/>
              <a:ea typeface="Arial"/>
              <a:cs typeface="Arial"/>
              <a:sym typeface="Arial"/>
            </a:endParaRPr>
          </a:p>
          <a:p>
            <a:pPr marL="0" lvl="0" indent="0" algn="l" rtl="0">
              <a:lnSpc>
                <a:spcPct val="90000"/>
              </a:lnSpc>
              <a:spcBef>
                <a:spcPts val="600"/>
              </a:spcBef>
              <a:spcAft>
                <a:spcPts val="0"/>
              </a:spcAft>
              <a:buClr>
                <a:schemeClr val="dk1"/>
              </a:buClr>
              <a:buSzPts val="1100"/>
              <a:buNone/>
            </a:pPr>
            <a:r>
              <a:rPr lang="en-US" sz="3200" dirty="0">
                <a:solidFill>
                  <a:srgbClr val="212529"/>
                </a:solidFill>
                <a:latin typeface="Arial"/>
                <a:ea typeface="Arial"/>
                <a:cs typeface="Arial"/>
                <a:sym typeface="Arial"/>
              </a:rPr>
              <a:t>STEAM Coordinator</a:t>
            </a:r>
            <a:endParaRPr sz="3200" dirty="0">
              <a:solidFill>
                <a:srgbClr val="212529"/>
              </a:solidFill>
              <a:latin typeface="Arial"/>
              <a:ea typeface="Arial"/>
              <a:cs typeface="Arial"/>
              <a:sym typeface="Arial"/>
            </a:endParaRPr>
          </a:p>
          <a:p>
            <a:pPr marL="0" lvl="0" indent="0" algn="l" rtl="0">
              <a:lnSpc>
                <a:spcPct val="90000"/>
              </a:lnSpc>
              <a:spcBef>
                <a:spcPts val="600"/>
              </a:spcBef>
              <a:spcAft>
                <a:spcPts val="0"/>
              </a:spcAft>
              <a:buClr>
                <a:schemeClr val="dk1"/>
              </a:buClr>
              <a:buSzPts val="1100"/>
              <a:buNone/>
            </a:pPr>
            <a:r>
              <a:rPr lang="en-US" sz="3200" dirty="0">
                <a:solidFill>
                  <a:srgbClr val="212529"/>
                </a:solidFill>
                <a:latin typeface="Arial"/>
                <a:ea typeface="Arial"/>
                <a:cs typeface="Arial"/>
                <a:sym typeface="Arial"/>
              </a:rPr>
              <a:t>LAUSD Region South</a:t>
            </a:r>
            <a:endParaRPr sz="3200" dirty="0">
              <a:solidFill>
                <a:srgbClr val="212529"/>
              </a:solidFill>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US" sz="3200" dirty="0">
                <a:solidFill>
                  <a:srgbClr val="212529"/>
                </a:solidFill>
                <a:latin typeface="Arial"/>
                <a:ea typeface="Arial"/>
                <a:cs typeface="Arial"/>
                <a:sym typeface="Arial"/>
              </a:rPr>
              <a:t>kxt46712@lausd.net</a:t>
            </a:r>
            <a:endParaRPr sz="3200" dirty="0">
              <a:solidFill>
                <a:srgbClr val="212529"/>
              </a:solidFill>
              <a:latin typeface="Arial"/>
              <a:ea typeface="Arial"/>
              <a:cs typeface="Arial"/>
              <a:sym typeface="Arial"/>
            </a:endParaRPr>
          </a:p>
          <a:p>
            <a:pPr marL="0" lvl="0" indent="0" algn="l" rtl="0">
              <a:lnSpc>
                <a:spcPct val="90000"/>
              </a:lnSpc>
              <a:spcBef>
                <a:spcPts val="600"/>
              </a:spcBef>
              <a:spcAft>
                <a:spcPts val="0"/>
              </a:spcAft>
              <a:buClr>
                <a:schemeClr val="dk1"/>
              </a:buClr>
              <a:buSzPts val="2600"/>
              <a:buNone/>
            </a:pPr>
            <a:endParaRPr sz="1400" b="1" dirty="0">
              <a:solidFill>
                <a:srgbClr val="212529"/>
              </a:solidFill>
              <a:latin typeface="Arial"/>
              <a:ea typeface="Arial"/>
              <a:cs typeface="Arial"/>
              <a:sym typeface="Arial"/>
            </a:endParaRPr>
          </a:p>
          <a:p>
            <a:pPr marL="0" lvl="0" indent="0" algn="l" rtl="0">
              <a:lnSpc>
                <a:spcPct val="90000"/>
              </a:lnSpc>
              <a:spcBef>
                <a:spcPts val="600"/>
              </a:spcBef>
              <a:spcAft>
                <a:spcPts val="0"/>
              </a:spcAft>
              <a:buClr>
                <a:srgbClr val="212529"/>
              </a:buClr>
              <a:buSzPts val="2600"/>
              <a:buNone/>
            </a:pPr>
            <a:r>
              <a:rPr lang="en-US" sz="3200" b="1" i="0" dirty="0">
                <a:solidFill>
                  <a:srgbClr val="212529"/>
                </a:solidFill>
                <a:latin typeface="Arial"/>
                <a:ea typeface="Arial"/>
                <a:cs typeface="Arial"/>
                <a:sym typeface="Arial"/>
              </a:rPr>
              <a:t>LeRoy Nelson</a:t>
            </a:r>
            <a:br>
              <a:rPr lang="en-US" sz="3200" dirty="0">
                <a:latin typeface="Arial"/>
                <a:ea typeface="Arial"/>
                <a:cs typeface="Arial"/>
                <a:sym typeface="Arial"/>
              </a:rPr>
            </a:br>
            <a:r>
              <a:rPr lang="en-US" sz="3200" dirty="0">
                <a:latin typeface="Arial"/>
                <a:ea typeface="Arial"/>
                <a:cs typeface="Arial"/>
                <a:sym typeface="Arial"/>
              </a:rPr>
              <a:t>Team and </a:t>
            </a:r>
            <a:r>
              <a:rPr lang="en-US" sz="3200" dirty="0">
                <a:solidFill>
                  <a:srgbClr val="212529"/>
                </a:solidFill>
                <a:latin typeface="Arial"/>
                <a:ea typeface="Arial"/>
                <a:cs typeface="Arial"/>
                <a:sym typeface="Arial"/>
              </a:rPr>
              <a:t>Event Sponsor</a:t>
            </a:r>
            <a:br>
              <a:rPr lang="en-US" sz="3200" dirty="0">
                <a:solidFill>
                  <a:srgbClr val="212529"/>
                </a:solidFill>
                <a:latin typeface="Arial"/>
                <a:ea typeface="Arial"/>
                <a:cs typeface="Arial"/>
                <a:sym typeface="Arial"/>
              </a:rPr>
            </a:br>
            <a:r>
              <a:rPr lang="en-US" sz="3200" dirty="0">
                <a:latin typeface="Arial"/>
                <a:ea typeface="Arial"/>
                <a:cs typeface="Arial"/>
                <a:sym typeface="Arial"/>
              </a:rPr>
              <a:t>Los Angeles Robotics</a:t>
            </a:r>
            <a:br>
              <a:rPr lang="en-US" sz="3200" dirty="0">
                <a:latin typeface="Arial"/>
                <a:ea typeface="Arial"/>
                <a:cs typeface="Arial"/>
                <a:sym typeface="Arial"/>
              </a:rPr>
            </a:br>
            <a:r>
              <a:rPr lang="en-US" sz="3200" i="0" strike="noStrike" dirty="0">
                <a:latin typeface="Arial"/>
                <a:ea typeface="Arial"/>
                <a:cs typeface="Arial"/>
                <a:sym typeface="Arial"/>
              </a:rPr>
              <a:t>Le</a:t>
            </a:r>
            <a:r>
              <a:rPr lang="en-US" sz="3200" dirty="0">
                <a:latin typeface="Arial"/>
                <a:ea typeface="Arial"/>
                <a:cs typeface="Arial"/>
                <a:sym typeface="Arial"/>
              </a:rPr>
              <a:t>R</a:t>
            </a:r>
            <a:r>
              <a:rPr lang="en-US" sz="3200" i="0" strike="noStrike" dirty="0">
                <a:latin typeface="Arial"/>
                <a:ea typeface="Arial"/>
                <a:cs typeface="Arial"/>
                <a:sym typeface="Arial"/>
              </a:rPr>
              <a:t>oy@larobotics.org</a:t>
            </a:r>
            <a:br>
              <a:rPr lang="en-US" sz="3200" dirty="0">
                <a:latin typeface="Arial"/>
                <a:ea typeface="Arial"/>
                <a:cs typeface="Arial"/>
                <a:sym typeface="Arial"/>
              </a:rPr>
            </a:br>
            <a:r>
              <a:rPr lang="en-US" sz="3200" i="0" strike="noStrike" dirty="0">
                <a:latin typeface="Arial"/>
                <a:ea typeface="Arial"/>
                <a:cs typeface="Arial"/>
                <a:sym typeface="Arial"/>
              </a:rPr>
              <a:t>310-529-4637</a:t>
            </a:r>
            <a:endParaRPr sz="3200" dirty="0">
              <a:latin typeface="Arial"/>
              <a:ea typeface="Arial"/>
              <a:cs typeface="Arial"/>
              <a:sym typeface="Arial"/>
            </a:endParaRPr>
          </a:p>
        </p:txBody>
      </p:sp>
      <p:sp>
        <p:nvSpPr>
          <p:cNvPr id="392" name="Google Shape;392;p32"/>
          <p:cNvSpPr txBox="1">
            <a:spLocks noGrp="1"/>
          </p:cNvSpPr>
          <p:nvPr>
            <p:ph type="sldNum" idx="12"/>
          </p:nvPr>
        </p:nvSpPr>
        <p:spPr>
          <a:xfrm>
            <a:off x="10273000" y="0"/>
            <a:ext cx="394800" cy="42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21</a:t>
            </a:fld>
            <a:endParaRPr/>
          </a:p>
        </p:txBody>
      </p:sp>
    </p:spTree>
    <p:extLst>
      <p:ext uri="{BB962C8B-B14F-4D97-AF65-F5344CB8AC3E}">
        <p14:creationId xmlns:p14="http://schemas.microsoft.com/office/powerpoint/2010/main" val="2120789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238575" y="365125"/>
            <a:ext cx="11190900" cy="10521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Clr>
                <a:schemeClr val="dk1"/>
              </a:buClr>
              <a:buSzPts val="1100"/>
              <a:buFont typeface="Arial"/>
              <a:buNone/>
            </a:pPr>
            <a:r>
              <a:rPr lang="en-US" sz="3900">
                <a:latin typeface="Fredoka One"/>
                <a:ea typeface="Fredoka One"/>
                <a:cs typeface="Fredoka One"/>
                <a:sym typeface="Fredoka One"/>
              </a:rPr>
              <a:t>LAUSD East VEX IQ League Hosts</a:t>
            </a:r>
            <a:endParaRPr sz="5500">
              <a:latin typeface="Fredoka One"/>
              <a:ea typeface="Fredoka One"/>
              <a:cs typeface="Fredoka One"/>
              <a:sym typeface="Fredoka One"/>
            </a:endParaRPr>
          </a:p>
        </p:txBody>
      </p:sp>
      <p:graphicFrame>
        <p:nvGraphicFramePr>
          <p:cNvPr id="284" name="Google Shape;284;p16"/>
          <p:cNvGraphicFramePr/>
          <p:nvPr>
            <p:extLst>
              <p:ext uri="{D42A27DB-BD31-4B8C-83A1-F6EECF244321}">
                <p14:modId xmlns:p14="http://schemas.microsoft.com/office/powerpoint/2010/main" val="201329396"/>
              </p:ext>
            </p:extLst>
          </p:nvPr>
        </p:nvGraphicFramePr>
        <p:xfrm>
          <a:off x="449100" y="1886325"/>
          <a:ext cx="11293775" cy="4253782"/>
        </p:xfrm>
        <a:graphic>
          <a:graphicData uri="http://schemas.openxmlformats.org/drawingml/2006/table">
            <a:tbl>
              <a:tblPr>
                <a:noFill/>
                <a:tableStyleId>{512BC7B8-A566-4448-8D57-222A235CEFF7}</a:tableStyleId>
              </a:tblPr>
              <a:tblGrid>
                <a:gridCol w="5516250">
                  <a:extLst>
                    <a:ext uri="{9D8B030D-6E8A-4147-A177-3AD203B41FA5}">
                      <a16:colId xmlns:a16="http://schemas.microsoft.com/office/drawing/2014/main" val="20000"/>
                    </a:ext>
                  </a:extLst>
                </a:gridCol>
                <a:gridCol w="3039000">
                  <a:extLst>
                    <a:ext uri="{9D8B030D-6E8A-4147-A177-3AD203B41FA5}">
                      <a16:colId xmlns:a16="http://schemas.microsoft.com/office/drawing/2014/main" val="20001"/>
                    </a:ext>
                  </a:extLst>
                </a:gridCol>
                <a:gridCol w="2738525">
                  <a:extLst>
                    <a:ext uri="{9D8B030D-6E8A-4147-A177-3AD203B41FA5}">
                      <a16:colId xmlns:a16="http://schemas.microsoft.com/office/drawing/2014/main" val="20002"/>
                    </a:ext>
                  </a:extLst>
                </a:gridCol>
              </a:tblGrid>
              <a:tr h="398375">
                <a:tc>
                  <a:txBody>
                    <a:bodyPr/>
                    <a:lstStyle/>
                    <a:p>
                      <a:pPr marL="0" lvl="0" indent="0" algn="ctr" rtl="0">
                        <a:spcBef>
                          <a:spcPts val="0"/>
                        </a:spcBef>
                        <a:spcAft>
                          <a:spcPts val="0"/>
                        </a:spcAft>
                        <a:buNone/>
                      </a:pPr>
                      <a:r>
                        <a:rPr lang="en-US" sz="2400" b="1">
                          <a:solidFill>
                            <a:schemeClr val="dk1"/>
                          </a:solidFill>
                        </a:rPr>
                        <a:t>League Host School</a:t>
                      </a:r>
                      <a:endParaRPr sz="2400" b="1"/>
                    </a:p>
                  </a:txBody>
                  <a:tcPr marL="91425" marR="91425" marT="91425" marB="91425" anchor="ctr">
                    <a:lnB w="9525" cap="flat" cmpd="sng">
                      <a:solidFill>
                        <a:srgbClr val="9E9E9E"/>
                      </a:solidFill>
                      <a:prstDash val="solid"/>
                      <a:round/>
                      <a:headEnd type="none" w="sm" len="sm"/>
                      <a:tailEnd type="none" w="sm" len="sm"/>
                    </a:lnB>
                    <a:solidFill>
                      <a:srgbClr val="00FFFF"/>
                    </a:solidFill>
                  </a:tcPr>
                </a:tc>
                <a:tc>
                  <a:txBody>
                    <a:bodyPr/>
                    <a:lstStyle/>
                    <a:p>
                      <a:pPr marL="0" lvl="0" indent="0" algn="ctr" rtl="0">
                        <a:spcBef>
                          <a:spcPts val="0"/>
                        </a:spcBef>
                        <a:spcAft>
                          <a:spcPts val="0"/>
                        </a:spcAft>
                        <a:buNone/>
                      </a:pPr>
                      <a:r>
                        <a:rPr lang="en-US" sz="2400" b="1"/>
                        <a:t>Principal</a:t>
                      </a:r>
                      <a:endParaRPr sz="2400" b="1"/>
                    </a:p>
                  </a:txBody>
                  <a:tcPr marL="91425" marR="91425" marT="91425" marB="91425" anchor="ctr">
                    <a:lnB w="9525" cap="flat" cmpd="sng">
                      <a:solidFill>
                        <a:srgbClr val="9E9E9E"/>
                      </a:solidFill>
                      <a:prstDash val="solid"/>
                      <a:round/>
                      <a:headEnd type="none" w="sm" len="sm"/>
                      <a:tailEnd type="none" w="sm" len="sm"/>
                    </a:lnB>
                    <a:solidFill>
                      <a:srgbClr val="00FFFF"/>
                    </a:solidFill>
                  </a:tcPr>
                </a:tc>
                <a:tc>
                  <a:txBody>
                    <a:bodyPr/>
                    <a:lstStyle/>
                    <a:p>
                      <a:pPr marL="0" lvl="0" indent="0" algn="ctr" rtl="0">
                        <a:spcBef>
                          <a:spcPts val="0"/>
                        </a:spcBef>
                        <a:spcAft>
                          <a:spcPts val="0"/>
                        </a:spcAft>
                        <a:buNone/>
                      </a:pPr>
                      <a:r>
                        <a:rPr lang="en-US" sz="2400" b="1"/>
                        <a:t>Event Partner</a:t>
                      </a:r>
                      <a:endParaRPr sz="2400" b="1"/>
                    </a:p>
                  </a:txBody>
                  <a:tcPr marL="91425" marR="91425" marT="91425" marB="91425" anchor="ctr">
                    <a:lnB w="9525" cap="flat" cmpd="sng">
                      <a:solidFill>
                        <a:srgbClr val="9E9E9E"/>
                      </a:solidFill>
                      <a:prstDash val="solid"/>
                      <a:round/>
                      <a:headEnd type="none" w="sm" len="sm"/>
                      <a:tailEnd type="none" w="sm" len="sm"/>
                    </a:lnB>
                    <a:solidFill>
                      <a:srgbClr val="00FFFF"/>
                    </a:solidFill>
                  </a:tcPr>
                </a:tc>
                <a:extLst>
                  <a:ext uri="{0D108BD9-81ED-4DB2-BD59-A6C34878D82A}">
                    <a16:rowId xmlns:a16="http://schemas.microsoft.com/office/drawing/2014/main" val="10000"/>
                  </a:ext>
                </a:extLst>
              </a:tr>
              <a:tr h="398375">
                <a:tc>
                  <a:txBody>
                    <a:bodyPr/>
                    <a:lstStyle/>
                    <a:p>
                      <a:pPr marL="0" lvl="0" indent="0" algn="ctr" rtl="0">
                        <a:spcBef>
                          <a:spcPts val="0"/>
                        </a:spcBef>
                        <a:spcAft>
                          <a:spcPts val="0"/>
                        </a:spcAft>
                        <a:buNone/>
                      </a:pPr>
                      <a:r>
                        <a:rPr lang="en-US" sz="2400">
                          <a:solidFill>
                            <a:schemeClr val="dk1"/>
                          </a:solidFill>
                        </a:rPr>
                        <a:t>Boyle Heights STEM Academy</a:t>
                      </a:r>
                      <a:endParaRPr sz="2300">
                        <a:solidFill>
                          <a:schemeClr val="dk1"/>
                        </a:solidFill>
                        <a:latin typeface="Poppins"/>
                        <a:ea typeface="Poppins"/>
                        <a:cs typeface="Poppins"/>
                        <a:sym typeface="Poppins"/>
                      </a:endParaRPr>
                    </a:p>
                  </a:txBody>
                  <a:tcPr marL="91425" marR="91425" marT="91425" marB="91425" anchor="ctr">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lvl="0" indent="0" algn="ctr" rtl="0">
                        <a:lnSpc>
                          <a:spcPct val="80000"/>
                        </a:lnSpc>
                        <a:spcBef>
                          <a:spcPts val="1000"/>
                        </a:spcBef>
                        <a:spcAft>
                          <a:spcPts val="0"/>
                        </a:spcAft>
                        <a:buNone/>
                      </a:pPr>
                      <a:r>
                        <a:rPr lang="en-US" sz="2300">
                          <a:solidFill>
                            <a:schemeClr val="dk1"/>
                          </a:solidFill>
                          <a:latin typeface="Poppins"/>
                          <a:ea typeface="Poppins"/>
                          <a:cs typeface="Poppins"/>
                          <a:sym typeface="Poppins"/>
                        </a:rPr>
                        <a:t>Matt Mihm</a:t>
                      </a:r>
                      <a:endParaRPr sz="2400"/>
                    </a:p>
                  </a:txBody>
                  <a:tcPr marL="91425" marR="91425" marT="91425" marB="91425" anchor="ctr">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lvl="0" indent="0" algn="ctr" rtl="0">
                        <a:lnSpc>
                          <a:spcPct val="80000"/>
                        </a:lnSpc>
                        <a:spcBef>
                          <a:spcPts val="1000"/>
                        </a:spcBef>
                        <a:spcAft>
                          <a:spcPts val="0"/>
                        </a:spcAft>
                        <a:buNone/>
                      </a:pPr>
                      <a:r>
                        <a:rPr lang="en-US" sz="2300" dirty="0">
                          <a:solidFill>
                            <a:schemeClr val="dk1"/>
                          </a:solidFill>
                          <a:latin typeface="Poppins"/>
                          <a:ea typeface="Poppins"/>
                          <a:cs typeface="Poppins"/>
                          <a:sym typeface="Poppins"/>
                        </a:rPr>
                        <a:t>Israel Hernandez</a:t>
                      </a:r>
                      <a:endParaRPr sz="2400" dirty="0"/>
                    </a:p>
                  </a:txBody>
                  <a:tcPr marL="91425" marR="91425" marT="91425" marB="91425" anchor="ctr">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8375">
                <a:tc>
                  <a:txBody>
                    <a:bodyPr/>
                    <a:lstStyle/>
                    <a:p>
                      <a:pPr marL="0" lvl="0" indent="0" algn="ctr" rtl="0">
                        <a:spcBef>
                          <a:spcPts val="0"/>
                        </a:spcBef>
                        <a:spcAft>
                          <a:spcPts val="0"/>
                        </a:spcAft>
                        <a:buNone/>
                      </a:pPr>
                      <a:r>
                        <a:rPr lang="en-US" sz="2400" dirty="0">
                          <a:solidFill>
                            <a:schemeClr val="dk1"/>
                          </a:solidFill>
                        </a:rPr>
                        <a:t>Frank Del Olmo Elementary School</a:t>
                      </a:r>
                      <a:endParaRPr sz="2400"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lvl="0" indent="0" algn="ctr" rtl="0">
                        <a:lnSpc>
                          <a:spcPct val="80000"/>
                        </a:lnSpc>
                        <a:spcBef>
                          <a:spcPts val="1000"/>
                        </a:spcBef>
                        <a:spcAft>
                          <a:spcPts val="0"/>
                        </a:spcAft>
                        <a:buNone/>
                      </a:pPr>
                      <a:r>
                        <a:rPr lang="en-US" sz="2300" dirty="0">
                          <a:solidFill>
                            <a:schemeClr val="dk1"/>
                          </a:solidFill>
                          <a:latin typeface="Poppins"/>
                          <a:ea typeface="Poppins"/>
                          <a:cs typeface="Poppins"/>
                          <a:sym typeface="Poppins"/>
                        </a:rPr>
                        <a:t>Rania Nahle</a:t>
                      </a:r>
                      <a:endParaRPr sz="2300" dirty="0">
                        <a:solidFill>
                          <a:schemeClr val="dk1"/>
                        </a:solidFill>
                        <a:latin typeface="Poppins"/>
                        <a:ea typeface="Poppins"/>
                        <a:cs typeface="Poppins"/>
                        <a:sym typeface="Poppins"/>
                      </a:endParaRPr>
                    </a:p>
                  </a:txBody>
                  <a:tcPr marL="91425" marR="91425" marT="91425" marB="91425" anchor="ctr">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lvl="0" indent="0" algn="ctr" rtl="0">
                        <a:lnSpc>
                          <a:spcPct val="80000"/>
                        </a:lnSpc>
                        <a:spcBef>
                          <a:spcPts val="1000"/>
                        </a:spcBef>
                        <a:spcAft>
                          <a:spcPts val="0"/>
                        </a:spcAft>
                        <a:buNone/>
                      </a:pPr>
                      <a:r>
                        <a:rPr lang="en-US" sz="2300" dirty="0">
                          <a:solidFill>
                            <a:schemeClr val="dk1"/>
                          </a:solidFill>
                          <a:latin typeface="Poppins"/>
                          <a:ea typeface="Poppins"/>
                          <a:cs typeface="Poppins"/>
                          <a:sym typeface="Poppins"/>
                        </a:rPr>
                        <a:t>Jose Aragon</a:t>
                      </a:r>
                      <a:endParaRPr sz="2300" dirty="0">
                        <a:solidFill>
                          <a:schemeClr val="dk1"/>
                        </a:solidFill>
                        <a:latin typeface="Poppins"/>
                        <a:ea typeface="Poppins"/>
                        <a:cs typeface="Poppins"/>
                        <a:sym typeface="Poppins"/>
                      </a:endParaRPr>
                    </a:p>
                  </a:txBody>
                  <a:tcPr marL="91425" marR="91425" marT="91425" marB="91425" anchor="ctr">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2348765198"/>
                  </a:ext>
                </a:extLst>
              </a:tr>
              <a:tr h="398375">
                <a:tc>
                  <a:txBody>
                    <a:bodyPr/>
                    <a:lstStyle/>
                    <a:p>
                      <a:pPr marL="0" lvl="0" indent="0" algn="ctr" rtl="0">
                        <a:spcBef>
                          <a:spcPts val="0"/>
                        </a:spcBef>
                        <a:spcAft>
                          <a:spcPts val="0"/>
                        </a:spcAft>
                        <a:buNone/>
                      </a:pPr>
                      <a:r>
                        <a:rPr lang="en-US" sz="2400" dirty="0">
                          <a:solidFill>
                            <a:schemeClr val="dk1"/>
                          </a:solidFill>
                        </a:rPr>
                        <a:t>Main Street Elementary School</a:t>
                      </a:r>
                      <a:endParaRPr sz="2400"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80000"/>
                        </a:lnSpc>
                        <a:spcBef>
                          <a:spcPts val="1000"/>
                        </a:spcBef>
                        <a:spcAft>
                          <a:spcPts val="0"/>
                        </a:spcAft>
                        <a:buNone/>
                      </a:pPr>
                      <a:r>
                        <a:rPr lang="en-US" sz="2300">
                          <a:solidFill>
                            <a:schemeClr val="dk1"/>
                          </a:solidFill>
                          <a:latin typeface="Poppins"/>
                          <a:ea typeface="Poppins"/>
                          <a:cs typeface="Poppins"/>
                          <a:sym typeface="Poppins"/>
                        </a:rPr>
                        <a:t>Eva Rodriguez-Chavez</a:t>
                      </a:r>
                      <a:endParaRPr sz="2300">
                        <a:solidFill>
                          <a:schemeClr val="dk1"/>
                        </a:solidFill>
                        <a:latin typeface="Poppins"/>
                        <a:ea typeface="Poppins"/>
                        <a:cs typeface="Poppins"/>
                        <a:sym typeface="Poppi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80000"/>
                        </a:lnSpc>
                        <a:spcBef>
                          <a:spcPts val="1000"/>
                        </a:spcBef>
                        <a:spcAft>
                          <a:spcPts val="0"/>
                        </a:spcAft>
                        <a:buNone/>
                      </a:pPr>
                      <a:r>
                        <a:rPr lang="en-US" sz="2300" dirty="0">
                          <a:solidFill>
                            <a:schemeClr val="dk1"/>
                          </a:solidFill>
                          <a:latin typeface="Poppins"/>
                          <a:ea typeface="Poppins"/>
                          <a:cs typeface="Poppins"/>
                          <a:sym typeface="Poppins"/>
                        </a:rPr>
                        <a:t>Moises Valentin</a:t>
                      </a:r>
                      <a:endParaRPr sz="2300" dirty="0">
                        <a:solidFill>
                          <a:schemeClr val="dk1"/>
                        </a:solidFill>
                        <a:latin typeface="Poppins"/>
                        <a:ea typeface="Poppins"/>
                        <a:cs typeface="Poppins"/>
                        <a:sym typeface="Poppi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8375">
                <a:tc>
                  <a:txBody>
                    <a:bodyPr/>
                    <a:lstStyle/>
                    <a:p>
                      <a:pPr marL="0" lvl="0" indent="0" algn="ctr" rtl="0">
                        <a:spcBef>
                          <a:spcPts val="0"/>
                        </a:spcBef>
                        <a:spcAft>
                          <a:spcPts val="0"/>
                        </a:spcAft>
                        <a:buClr>
                          <a:schemeClr val="dk1"/>
                        </a:buClr>
                        <a:buSzPts val="1100"/>
                        <a:buFont typeface="Arial"/>
                        <a:buNone/>
                      </a:pPr>
                      <a:r>
                        <a:rPr lang="en-US" sz="2400">
                          <a:solidFill>
                            <a:schemeClr val="dk1"/>
                          </a:solidFill>
                        </a:rPr>
                        <a:t>Maywood Center for Enriched Studies</a:t>
                      </a:r>
                      <a:endParaRPr sz="2300">
                        <a:solidFill>
                          <a:schemeClr val="dk1"/>
                        </a:solidFill>
                        <a:latin typeface="Poppins"/>
                        <a:ea typeface="Poppins"/>
                        <a:cs typeface="Poppins"/>
                        <a:sym typeface="Poppi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80000"/>
                        </a:lnSpc>
                        <a:spcBef>
                          <a:spcPts val="1000"/>
                        </a:spcBef>
                        <a:spcAft>
                          <a:spcPts val="0"/>
                        </a:spcAft>
                        <a:buNone/>
                      </a:pPr>
                      <a:r>
                        <a:rPr lang="en-US" sz="2300">
                          <a:solidFill>
                            <a:schemeClr val="dk1"/>
                          </a:solidFill>
                          <a:latin typeface="Poppins"/>
                          <a:ea typeface="Poppins"/>
                          <a:cs typeface="Poppins"/>
                          <a:sym typeface="Poppins"/>
                        </a:rPr>
                        <a:t>Gabriel Duran</a:t>
                      </a:r>
                      <a:endParaRPr sz="2400">
                        <a:solidFill>
                          <a:schemeClr val="dk1"/>
                        </a:solidFill>
                        <a:latin typeface="Poppins"/>
                        <a:ea typeface="Poppins"/>
                        <a:cs typeface="Poppins"/>
                        <a:sym typeface="Poppi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80000"/>
                        </a:lnSpc>
                        <a:spcBef>
                          <a:spcPts val="1000"/>
                        </a:spcBef>
                        <a:spcAft>
                          <a:spcPts val="0"/>
                        </a:spcAft>
                        <a:buNone/>
                      </a:pPr>
                      <a:r>
                        <a:rPr lang="en-US" sz="2300">
                          <a:solidFill>
                            <a:schemeClr val="dk1"/>
                          </a:solidFill>
                          <a:latin typeface="Poppins"/>
                          <a:ea typeface="Poppins"/>
                          <a:cs typeface="Poppins"/>
                          <a:sym typeface="Poppins"/>
                        </a:rPr>
                        <a:t>Agustin Sarmiento</a:t>
                      </a:r>
                      <a:endParaRPr sz="2400">
                        <a:solidFill>
                          <a:schemeClr val="dk1"/>
                        </a:solidFill>
                        <a:latin typeface="Poppins"/>
                        <a:ea typeface="Poppins"/>
                        <a:cs typeface="Poppins"/>
                        <a:sym typeface="Poppi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98375">
                <a:tc>
                  <a:txBody>
                    <a:bodyPr/>
                    <a:lstStyle/>
                    <a:p>
                      <a:pPr marL="0" lvl="0" indent="0" algn="ctr" rtl="0">
                        <a:spcBef>
                          <a:spcPts val="0"/>
                        </a:spcBef>
                        <a:spcAft>
                          <a:spcPts val="0"/>
                        </a:spcAft>
                        <a:buNone/>
                      </a:pPr>
                      <a:r>
                        <a:rPr lang="en-US" sz="2400">
                          <a:solidFill>
                            <a:schemeClr val="dk1"/>
                          </a:solidFill>
                        </a:rPr>
                        <a:t>South Gate High School</a:t>
                      </a:r>
                      <a:endParaRPr sz="240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lvl="0" indent="0" algn="ctr" rtl="0">
                        <a:lnSpc>
                          <a:spcPct val="80000"/>
                        </a:lnSpc>
                        <a:spcBef>
                          <a:spcPts val="1000"/>
                        </a:spcBef>
                        <a:spcAft>
                          <a:spcPts val="0"/>
                        </a:spcAft>
                        <a:buNone/>
                      </a:pPr>
                      <a:r>
                        <a:rPr lang="en-US" sz="2300">
                          <a:solidFill>
                            <a:schemeClr val="dk1"/>
                          </a:solidFill>
                          <a:latin typeface="Poppins"/>
                          <a:ea typeface="Poppins"/>
                          <a:cs typeface="Poppins"/>
                          <a:sym typeface="Poppins"/>
                        </a:rPr>
                        <a:t>Leo Gonzalez</a:t>
                      </a:r>
                      <a:endParaRPr sz="2300">
                        <a:solidFill>
                          <a:schemeClr val="dk1"/>
                        </a:solidFill>
                        <a:latin typeface="Poppins"/>
                        <a:ea typeface="Poppins"/>
                        <a:cs typeface="Poppins"/>
                        <a:sym typeface="Poppi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lvl="0" indent="0" algn="ctr" rtl="0">
                        <a:lnSpc>
                          <a:spcPct val="80000"/>
                        </a:lnSpc>
                        <a:spcBef>
                          <a:spcPts val="1000"/>
                        </a:spcBef>
                        <a:spcAft>
                          <a:spcPts val="0"/>
                        </a:spcAft>
                        <a:buNone/>
                      </a:pPr>
                      <a:r>
                        <a:rPr lang="en-US" sz="2300" dirty="0">
                          <a:solidFill>
                            <a:schemeClr val="dk1"/>
                          </a:solidFill>
                          <a:latin typeface="Poppins"/>
                          <a:ea typeface="Poppins"/>
                          <a:cs typeface="Poppins"/>
                          <a:sym typeface="Poppins"/>
                        </a:rPr>
                        <a:t>Rowland Santos</a:t>
                      </a:r>
                      <a:endParaRPr sz="2300" dirty="0">
                        <a:solidFill>
                          <a:schemeClr val="dk1"/>
                        </a:solidFill>
                        <a:latin typeface="Poppins"/>
                        <a:ea typeface="Poppins"/>
                        <a:cs typeface="Poppins"/>
                        <a:sym typeface="Poppin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98375">
                <a:tc>
                  <a:txBody>
                    <a:bodyPr/>
                    <a:lstStyle/>
                    <a:p>
                      <a:pPr marL="0" lvl="0" indent="0" algn="ctr" rtl="0">
                        <a:spcBef>
                          <a:spcPts val="0"/>
                        </a:spcBef>
                        <a:spcAft>
                          <a:spcPts val="0"/>
                        </a:spcAft>
                        <a:buNone/>
                      </a:pPr>
                      <a:r>
                        <a:rPr lang="en-US" sz="2400" dirty="0">
                          <a:solidFill>
                            <a:schemeClr val="dk1"/>
                          </a:solidFill>
                        </a:rPr>
                        <a:t>Virgil Middle School</a:t>
                      </a:r>
                      <a:endParaRPr sz="2400"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80000"/>
                        </a:lnSpc>
                        <a:spcBef>
                          <a:spcPts val="1000"/>
                        </a:spcBef>
                        <a:spcAft>
                          <a:spcPts val="0"/>
                        </a:spcAft>
                        <a:buNone/>
                      </a:pPr>
                      <a:r>
                        <a:rPr lang="en-US" sz="2300" dirty="0">
                          <a:solidFill>
                            <a:schemeClr val="dk1"/>
                          </a:solidFill>
                          <a:latin typeface="Poppins"/>
                          <a:ea typeface="Poppins"/>
                          <a:cs typeface="Poppins"/>
                          <a:sym typeface="Poppins"/>
                        </a:rPr>
                        <a:t>Andrew Conroy</a:t>
                      </a:r>
                      <a:endParaRPr sz="2300" dirty="0">
                        <a:solidFill>
                          <a:schemeClr val="dk1"/>
                        </a:solidFill>
                        <a:latin typeface="Poppins"/>
                        <a:ea typeface="Poppins"/>
                        <a:cs typeface="Poppins"/>
                        <a:sym typeface="Poppins"/>
                      </a:endParaRPr>
                    </a:p>
                  </a:txBody>
                  <a:tcPr marL="91425" marR="91425" marT="91425" marB="91425" anchor="ctr">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ct val="80000"/>
                        </a:lnSpc>
                        <a:spcBef>
                          <a:spcPts val="1000"/>
                        </a:spcBef>
                        <a:spcAft>
                          <a:spcPts val="0"/>
                        </a:spcAft>
                        <a:buNone/>
                      </a:pPr>
                      <a:r>
                        <a:rPr lang="en-US" sz="2300" dirty="0">
                          <a:solidFill>
                            <a:schemeClr val="dk1"/>
                          </a:solidFill>
                          <a:latin typeface="Poppins"/>
                          <a:ea typeface="Poppins"/>
                          <a:cs typeface="Poppins"/>
                          <a:sym typeface="Poppins"/>
                        </a:rPr>
                        <a:t>Hector Cervantes</a:t>
                      </a:r>
                      <a:endParaRPr sz="2300" dirty="0">
                        <a:solidFill>
                          <a:schemeClr val="dk1"/>
                        </a:solidFill>
                        <a:latin typeface="Poppins"/>
                        <a:ea typeface="Poppins"/>
                        <a:cs typeface="Poppins"/>
                        <a:sym typeface="Poppins"/>
                      </a:endParaRPr>
                    </a:p>
                  </a:txBody>
                  <a:tcPr marL="91425" marR="91425" marT="91425" marB="91425" anchor="ctr">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55329662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7"/>
          <p:cNvSpPr txBox="1">
            <a:spLocks noGrp="1"/>
          </p:cNvSpPr>
          <p:nvPr>
            <p:ph type="title"/>
          </p:nvPr>
        </p:nvSpPr>
        <p:spPr>
          <a:xfrm>
            <a:off x="997233" y="300033"/>
            <a:ext cx="10872400" cy="16576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2800"/>
              <a:buFont typeface="Calibri"/>
              <a:buNone/>
            </a:pPr>
            <a:r>
              <a:rPr lang="en-US" sz="4000"/>
              <a:t>Why Robotics Competitions?  Critical Thinking, Communication, Collaboration, Creativity</a:t>
            </a:r>
            <a:endParaRPr sz="4000"/>
          </a:p>
        </p:txBody>
      </p:sp>
      <p:sp>
        <p:nvSpPr>
          <p:cNvPr id="290" name="Google Shape;290;p17"/>
          <p:cNvSpPr txBox="1">
            <a:spLocks noGrp="1"/>
          </p:cNvSpPr>
          <p:nvPr>
            <p:ph type="body" idx="1"/>
          </p:nvPr>
        </p:nvSpPr>
        <p:spPr>
          <a:xfrm>
            <a:off x="997233" y="1737115"/>
            <a:ext cx="8187200" cy="4814400"/>
          </a:xfrm>
          <a:prstGeom prst="rect">
            <a:avLst/>
          </a:prstGeom>
          <a:noFill/>
          <a:ln>
            <a:noFill/>
          </a:ln>
        </p:spPr>
        <p:txBody>
          <a:bodyPr spcFirstLastPara="1" wrap="square" lIns="121900" tIns="121900" rIns="121900" bIns="121900" anchor="t" anchorCtr="0">
            <a:noAutofit/>
          </a:bodyPr>
          <a:lstStyle/>
          <a:p>
            <a:pPr marL="0" lvl="0" indent="211660" algn="l" rtl="0">
              <a:lnSpc>
                <a:spcPct val="90000"/>
              </a:lnSpc>
              <a:spcBef>
                <a:spcPts val="0"/>
              </a:spcBef>
              <a:spcAft>
                <a:spcPts val="0"/>
              </a:spcAft>
              <a:buClr>
                <a:schemeClr val="dk1"/>
              </a:buClr>
              <a:buSzPts val="2600"/>
              <a:buNone/>
            </a:pPr>
            <a:r>
              <a:rPr lang="en-US"/>
              <a:t> </a:t>
            </a:r>
            <a:endParaRPr/>
          </a:p>
        </p:txBody>
      </p:sp>
      <p:pic>
        <p:nvPicPr>
          <p:cNvPr id="291" name="Google Shape;291;p17"/>
          <p:cNvPicPr preferRelativeResize="0"/>
          <p:nvPr/>
        </p:nvPicPr>
        <p:blipFill rotWithShape="1">
          <a:blip r:embed="rId3">
            <a:alphaModFix/>
          </a:blip>
          <a:srcRect/>
          <a:stretch/>
        </p:blipFill>
        <p:spPr>
          <a:xfrm>
            <a:off x="464134" y="2355067"/>
            <a:ext cx="4077900" cy="3070300"/>
          </a:xfrm>
          <a:prstGeom prst="rect">
            <a:avLst/>
          </a:prstGeom>
          <a:noFill/>
          <a:ln>
            <a:noFill/>
          </a:ln>
        </p:spPr>
      </p:pic>
      <p:pic>
        <p:nvPicPr>
          <p:cNvPr id="292" name="Google Shape;292;p17"/>
          <p:cNvPicPr preferRelativeResize="0"/>
          <p:nvPr/>
        </p:nvPicPr>
        <p:blipFill rotWithShape="1">
          <a:blip r:embed="rId4">
            <a:alphaModFix/>
          </a:blip>
          <a:srcRect/>
          <a:stretch/>
        </p:blipFill>
        <p:spPr>
          <a:xfrm>
            <a:off x="6645367" y="2058701"/>
            <a:ext cx="5306067" cy="3404097"/>
          </a:xfrm>
          <a:prstGeom prst="rect">
            <a:avLst/>
          </a:prstGeom>
          <a:noFill/>
          <a:ln>
            <a:noFill/>
          </a:ln>
        </p:spPr>
      </p:pic>
      <p:pic>
        <p:nvPicPr>
          <p:cNvPr id="293" name="Google Shape;293;p17"/>
          <p:cNvPicPr preferRelativeResize="0"/>
          <p:nvPr/>
        </p:nvPicPr>
        <p:blipFill rotWithShape="1">
          <a:blip r:embed="rId5">
            <a:alphaModFix/>
          </a:blip>
          <a:srcRect l="23057" t="2505" r="21073"/>
          <a:stretch/>
        </p:blipFill>
        <p:spPr>
          <a:xfrm>
            <a:off x="3890002" y="2593334"/>
            <a:ext cx="2755373" cy="36062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title"/>
          </p:nvPr>
        </p:nvSpPr>
        <p:spPr>
          <a:xfrm>
            <a:off x="1001485" y="300032"/>
            <a:ext cx="8182781" cy="1441681"/>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2800"/>
              <a:buFont typeface="Calibri"/>
              <a:buNone/>
            </a:pPr>
            <a:r>
              <a:rPr lang="en-US" sz="4000"/>
              <a:t>Value of Competitions</a:t>
            </a:r>
            <a:endParaRPr sz="4000"/>
          </a:p>
        </p:txBody>
      </p:sp>
      <p:sp>
        <p:nvSpPr>
          <p:cNvPr id="299" name="Google Shape;299;p18"/>
          <p:cNvSpPr txBox="1">
            <a:spLocks noGrp="1"/>
          </p:cNvSpPr>
          <p:nvPr>
            <p:ph type="body" idx="1"/>
          </p:nvPr>
        </p:nvSpPr>
        <p:spPr>
          <a:xfrm>
            <a:off x="1001486" y="2090057"/>
            <a:ext cx="10605796" cy="446161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222222"/>
              </a:buClr>
              <a:buSzPts val="2600"/>
              <a:buNone/>
            </a:pPr>
            <a:r>
              <a:rPr lang="en-US">
                <a:solidFill>
                  <a:srgbClr val="222222"/>
                </a:solidFill>
                <a:highlight>
                  <a:srgbClr val="FFFFFF"/>
                </a:highlight>
                <a:latin typeface="Georgia"/>
                <a:ea typeface="Georgia"/>
                <a:cs typeface="Georgia"/>
                <a:sym typeface="Georgia"/>
              </a:rPr>
              <a:t>“Competition and team activities can drive learning and performance better than solo endeavors.”</a:t>
            </a:r>
            <a:br>
              <a:rPr lang="en-US">
                <a:solidFill>
                  <a:srgbClr val="222222"/>
                </a:solidFill>
                <a:highlight>
                  <a:srgbClr val="FFFFFF"/>
                </a:highlight>
                <a:latin typeface="Georgia"/>
                <a:ea typeface="Georgia"/>
                <a:cs typeface="Georgia"/>
                <a:sym typeface="Georgia"/>
              </a:rPr>
            </a:br>
            <a:r>
              <a:rPr lang="en-US" u="sng">
                <a:solidFill>
                  <a:srgbClr val="019CDC"/>
                </a:solidFill>
                <a:highlight>
                  <a:srgbClr val="FFFFFF"/>
                </a:highlight>
                <a:latin typeface="Georgia"/>
                <a:ea typeface="Georgia"/>
                <a:cs typeface="Georgia"/>
                <a:sym typeface="Georgia"/>
                <a:hlinkClick r:id="rId3">
                  <a:extLst>
                    <a:ext uri="{A12FA001-AC4F-418D-AE19-62706E023703}">
                      <ahyp:hlinkClr xmlns:ahyp="http://schemas.microsoft.com/office/drawing/2018/hyperlinkcolor" val="tx"/>
                    </a:ext>
                  </a:extLst>
                </a:hlinkClick>
              </a:rPr>
              <a:t>Top Dog: The Science of Winning and Losing</a:t>
            </a:r>
            <a:r>
              <a:rPr lang="en-US">
                <a:solidFill>
                  <a:srgbClr val="222222"/>
                </a:solidFill>
                <a:highlight>
                  <a:srgbClr val="FFFFFF"/>
                </a:highlight>
                <a:latin typeface="Georgia"/>
                <a:ea typeface="Georgia"/>
                <a:cs typeface="Georgia"/>
                <a:sym typeface="Georgia"/>
              </a:rPr>
              <a:t>, by  Bronson</a:t>
            </a:r>
            <a:endParaRPr>
              <a:solidFill>
                <a:srgbClr val="222222"/>
              </a:solidFill>
              <a:highlight>
                <a:srgbClr val="FFFFFF"/>
              </a:highlight>
              <a:latin typeface="Georgia"/>
              <a:ea typeface="Georgia"/>
              <a:cs typeface="Georgia"/>
              <a:sym typeface="Georgia"/>
            </a:endParaRPr>
          </a:p>
          <a:p>
            <a:pPr marL="0" lvl="0" indent="211660" algn="l" rtl="0">
              <a:lnSpc>
                <a:spcPct val="90000"/>
              </a:lnSpc>
              <a:spcBef>
                <a:spcPts val="0"/>
              </a:spcBef>
              <a:spcAft>
                <a:spcPts val="0"/>
              </a:spcAft>
              <a:buClr>
                <a:schemeClr val="dk1"/>
              </a:buClr>
              <a:buSzPts val="2600"/>
              <a:buNone/>
            </a:pPr>
            <a:endParaRPr sz="2200">
              <a:solidFill>
                <a:srgbClr val="222222"/>
              </a:solidFill>
              <a:highlight>
                <a:srgbClr val="FFFFFF"/>
              </a:highlight>
              <a:latin typeface="Georgia"/>
              <a:ea typeface="Georgia"/>
              <a:cs typeface="Georgia"/>
              <a:sym typeface="Georgia"/>
            </a:endParaRPr>
          </a:p>
          <a:p>
            <a:pPr marL="0" lvl="0" indent="0" algn="l" rtl="0">
              <a:lnSpc>
                <a:spcPct val="90000"/>
              </a:lnSpc>
              <a:spcBef>
                <a:spcPts val="0"/>
              </a:spcBef>
              <a:spcAft>
                <a:spcPts val="0"/>
              </a:spcAft>
              <a:buClr>
                <a:srgbClr val="666666"/>
              </a:buClr>
              <a:buSzPts val="2600"/>
              <a:buNone/>
            </a:pPr>
            <a:r>
              <a:rPr lang="en-US">
                <a:solidFill>
                  <a:srgbClr val="666666"/>
                </a:solidFill>
                <a:highlight>
                  <a:srgbClr val="FCFCFC"/>
                </a:highlight>
                <a:latin typeface="Helvetica Neue"/>
                <a:ea typeface="Helvetica Neue"/>
                <a:cs typeface="Helvetica Neue"/>
                <a:sym typeface="Helvetica Neue"/>
              </a:rPr>
              <a:t>Educational competitions provide engaging, long-term experiences that inspire and motivate students, educators, and entire communities. They provide professional development opportunities for educators, volunteer activities for community or industry members, and real-world connections for the students involved. </a:t>
            </a:r>
            <a:endParaRPr>
              <a:solidFill>
                <a:srgbClr val="222222"/>
              </a:solidFill>
              <a:highlight>
                <a:srgbClr val="FFFFFF"/>
              </a:highlight>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9"/>
          <p:cNvSpPr txBox="1">
            <a:spLocks noGrp="1"/>
          </p:cNvSpPr>
          <p:nvPr>
            <p:ph type="title"/>
          </p:nvPr>
        </p:nvSpPr>
        <p:spPr>
          <a:xfrm>
            <a:off x="997233" y="300033"/>
            <a:ext cx="8187200" cy="1311052"/>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2800"/>
              <a:buFont typeface="Calibri"/>
              <a:buNone/>
            </a:pPr>
            <a:r>
              <a:rPr lang="en-US" sz="4000"/>
              <a:t>What is VEX IQ Robotics?</a:t>
            </a:r>
            <a:endParaRPr sz="4000"/>
          </a:p>
        </p:txBody>
      </p:sp>
      <p:sp>
        <p:nvSpPr>
          <p:cNvPr id="305" name="Google Shape;305;p19"/>
          <p:cNvSpPr txBox="1">
            <a:spLocks noGrp="1"/>
          </p:cNvSpPr>
          <p:nvPr>
            <p:ph type="body" idx="1"/>
          </p:nvPr>
        </p:nvSpPr>
        <p:spPr>
          <a:xfrm>
            <a:off x="997233" y="1611085"/>
            <a:ext cx="10445600" cy="4940547"/>
          </a:xfrm>
          <a:prstGeom prst="rect">
            <a:avLst/>
          </a:prstGeom>
          <a:noFill/>
          <a:ln>
            <a:noFill/>
          </a:ln>
        </p:spPr>
        <p:txBody>
          <a:bodyPr spcFirstLastPara="1" wrap="square" lIns="121900" tIns="121900" rIns="121900" bIns="121900" anchor="t" anchorCtr="0">
            <a:noAutofit/>
          </a:bodyPr>
          <a:lstStyle/>
          <a:p>
            <a:pPr marL="609585" lvl="0" indent="-516454" algn="l" rtl="0">
              <a:lnSpc>
                <a:spcPct val="90000"/>
              </a:lnSpc>
              <a:spcBef>
                <a:spcPts val="0"/>
              </a:spcBef>
              <a:spcAft>
                <a:spcPts val="0"/>
              </a:spcAft>
              <a:buClr>
                <a:srgbClr val="222222"/>
              </a:buClr>
              <a:buSzPts val="2500"/>
              <a:buFont typeface="Georgia"/>
              <a:buChar char="●"/>
            </a:pPr>
            <a:r>
              <a:rPr lang="en-US" b="1">
                <a:solidFill>
                  <a:srgbClr val="222222"/>
                </a:solidFill>
                <a:highlight>
                  <a:srgbClr val="FFFFFF"/>
                </a:highlight>
                <a:latin typeface="Georgia"/>
                <a:ea typeface="Georgia"/>
                <a:cs typeface="Georgia"/>
                <a:sym typeface="Georgia"/>
              </a:rPr>
              <a:t>VEX IQ</a:t>
            </a:r>
            <a:r>
              <a:rPr lang="en-US">
                <a:solidFill>
                  <a:srgbClr val="222222"/>
                </a:solidFill>
                <a:highlight>
                  <a:srgbClr val="FFFFFF"/>
                </a:highlight>
                <a:latin typeface="Georgia"/>
                <a:ea typeface="Georgia"/>
                <a:cs typeface="Georgia"/>
                <a:sym typeface="Georgia"/>
              </a:rPr>
              <a:t> is a </a:t>
            </a:r>
            <a:r>
              <a:rPr lang="en-US" b="1">
                <a:solidFill>
                  <a:srgbClr val="222222"/>
                </a:solidFill>
                <a:highlight>
                  <a:srgbClr val="FFFFFF"/>
                </a:highlight>
                <a:latin typeface="Georgia"/>
                <a:ea typeface="Georgia"/>
                <a:cs typeface="Georgia"/>
                <a:sym typeface="Georgia"/>
              </a:rPr>
              <a:t>robotics</a:t>
            </a:r>
            <a:r>
              <a:rPr lang="en-US">
                <a:solidFill>
                  <a:srgbClr val="222222"/>
                </a:solidFill>
                <a:highlight>
                  <a:srgbClr val="FFFFFF"/>
                </a:highlight>
                <a:latin typeface="Georgia"/>
                <a:ea typeface="Georgia"/>
                <a:cs typeface="Georgia"/>
                <a:sym typeface="Georgia"/>
              </a:rPr>
              <a:t> platform designed to transform STEM learning for students and their teachers. </a:t>
            </a:r>
            <a:endParaRPr>
              <a:solidFill>
                <a:srgbClr val="222222"/>
              </a:solidFill>
              <a:highlight>
                <a:srgbClr val="FFFFFF"/>
              </a:highlight>
              <a:latin typeface="Georgia"/>
              <a:ea typeface="Georgia"/>
              <a:cs typeface="Georgia"/>
              <a:sym typeface="Georgia"/>
            </a:endParaRPr>
          </a:p>
          <a:p>
            <a:pPr marL="609585" lvl="0" indent="-516454" algn="l" rtl="0">
              <a:lnSpc>
                <a:spcPct val="90000"/>
              </a:lnSpc>
              <a:spcBef>
                <a:spcPts val="0"/>
              </a:spcBef>
              <a:spcAft>
                <a:spcPts val="0"/>
              </a:spcAft>
              <a:buClr>
                <a:srgbClr val="222222"/>
              </a:buClr>
              <a:buSzPts val="2500"/>
              <a:buFont typeface="Georgia"/>
              <a:buChar char="●"/>
            </a:pPr>
            <a:r>
              <a:rPr lang="en-US">
                <a:solidFill>
                  <a:srgbClr val="222222"/>
                </a:solidFill>
                <a:highlight>
                  <a:srgbClr val="FFFFFF"/>
                </a:highlight>
                <a:latin typeface="Georgia"/>
                <a:ea typeface="Georgia"/>
                <a:cs typeface="Georgia"/>
                <a:sym typeface="Georgia"/>
              </a:rPr>
              <a:t>Robotics brings real-world problems for students to engineer solutions</a:t>
            </a:r>
            <a:endParaRPr>
              <a:solidFill>
                <a:srgbClr val="222222"/>
              </a:solidFill>
              <a:highlight>
                <a:srgbClr val="FFFFFF"/>
              </a:highlight>
              <a:latin typeface="Georgia"/>
              <a:ea typeface="Georgia"/>
              <a:cs typeface="Georgia"/>
              <a:sym typeface="Georgia"/>
            </a:endParaRPr>
          </a:p>
        </p:txBody>
      </p:sp>
      <p:pic>
        <p:nvPicPr>
          <p:cNvPr id="306" name="Google Shape;306;p19" descr="Image result for vex iq"/>
          <p:cNvPicPr preferRelativeResize="0"/>
          <p:nvPr/>
        </p:nvPicPr>
        <p:blipFill rotWithShape="1">
          <a:blip r:embed="rId3">
            <a:alphaModFix/>
          </a:blip>
          <a:srcRect/>
          <a:stretch/>
        </p:blipFill>
        <p:spPr>
          <a:xfrm>
            <a:off x="3803053" y="3429000"/>
            <a:ext cx="4585894" cy="30680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title"/>
          </p:nvPr>
        </p:nvSpPr>
        <p:spPr>
          <a:xfrm>
            <a:off x="691367" y="93499"/>
            <a:ext cx="9961200" cy="1959236"/>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1100"/>
              <a:buFont typeface="Calibri"/>
              <a:buNone/>
            </a:pPr>
            <a:r>
              <a:rPr lang="en-US" sz="4800"/>
              <a:t>Students Learn and Practice the </a:t>
            </a:r>
            <a:br>
              <a:rPr lang="en-US" sz="4800"/>
            </a:br>
            <a:r>
              <a:rPr lang="en-US" sz="4800"/>
              <a:t>Engineering Design Process</a:t>
            </a:r>
            <a:endParaRPr/>
          </a:p>
        </p:txBody>
      </p:sp>
      <p:sp>
        <p:nvSpPr>
          <p:cNvPr id="312" name="Google Shape;312;p20"/>
          <p:cNvSpPr txBox="1">
            <a:spLocks noGrp="1"/>
          </p:cNvSpPr>
          <p:nvPr>
            <p:ph type="body" idx="1"/>
          </p:nvPr>
        </p:nvSpPr>
        <p:spPr>
          <a:xfrm>
            <a:off x="1078533" y="4987633"/>
            <a:ext cx="8187200" cy="13284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600"/>
              <a:buNone/>
            </a:pPr>
            <a:endParaRPr/>
          </a:p>
          <a:p>
            <a:pPr marL="0" lvl="0" indent="211660" algn="l" rtl="0">
              <a:lnSpc>
                <a:spcPct val="90000"/>
              </a:lnSpc>
              <a:spcBef>
                <a:spcPts val="0"/>
              </a:spcBef>
              <a:spcAft>
                <a:spcPts val="0"/>
              </a:spcAft>
              <a:buClr>
                <a:schemeClr val="dk1"/>
              </a:buClr>
              <a:buSzPts val="2600"/>
              <a:buNone/>
            </a:pPr>
            <a:endParaRPr sz="2667"/>
          </a:p>
          <a:p>
            <a:pPr marL="0" lvl="0" indent="211660" algn="l" rtl="0">
              <a:lnSpc>
                <a:spcPct val="90000"/>
              </a:lnSpc>
              <a:spcBef>
                <a:spcPts val="0"/>
              </a:spcBef>
              <a:spcAft>
                <a:spcPts val="0"/>
              </a:spcAft>
              <a:buClr>
                <a:schemeClr val="dk1"/>
              </a:buClr>
              <a:buSzPts val="2600"/>
              <a:buNone/>
            </a:pPr>
            <a:endParaRPr/>
          </a:p>
          <a:p>
            <a:pPr marL="0" lvl="0" indent="211660" algn="l" rtl="0">
              <a:lnSpc>
                <a:spcPct val="90000"/>
              </a:lnSpc>
              <a:spcBef>
                <a:spcPts val="0"/>
              </a:spcBef>
              <a:spcAft>
                <a:spcPts val="0"/>
              </a:spcAft>
              <a:buClr>
                <a:schemeClr val="dk1"/>
              </a:buClr>
              <a:buSzPts val="2600"/>
              <a:buNone/>
            </a:pPr>
            <a:endParaRPr/>
          </a:p>
          <a:p>
            <a:pPr marL="0" lvl="0" indent="211660" algn="l" rtl="0">
              <a:lnSpc>
                <a:spcPct val="90000"/>
              </a:lnSpc>
              <a:spcBef>
                <a:spcPts val="0"/>
              </a:spcBef>
              <a:spcAft>
                <a:spcPts val="0"/>
              </a:spcAft>
              <a:buClr>
                <a:schemeClr val="dk1"/>
              </a:buClr>
              <a:buSzPts val="2600"/>
              <a:buNone/>
            </a:pPr>
            <a:endParaRPr/>
          </a:p>
        </p:txBody>
      </p:sp>
      <p:pic>
        <p:nvPicPr>
          <p:cNvPr id="313" name="Google Shape;313;p20" descr="Image result for engineering design process"/>
          <p:cNvPicPr preferRelativeResize="0"/>
          <p:nvPr/>
        </p:nvPicPr>
        <p:blipFill rotWithShape="1">
          <a:blip r:embed="rId3">
            <a:alphaModFix/>
          </a:blip>
          <a:srcRect/>
          <a:stretch/>
        </p:blipFill>
        <p:spPr>
          <a:xfrm>
            <a:off x="1685730" y="2102498"/>
            <a:ext cx="8984393" cy="41637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1"/>
          <p:cNvSpPr txBox="1">
            <a:spLocks noGrp="1"/>
          </p:cNvSpPr>
          <p:nvPr>
            <p:ph type="title"/>
          </p:nvPr>
        </p:nvSpPr>
        <p:spPr>
          <a:xfrm>
            <a:off x="529839" y="68347"/>
            <a:ext cx="11152262" cy="1162800"/>
          </a:xfrm>
          <a:prstGeom prst="rect">
            <a:avLst/>
          </a:prstGeom>
          <a:noFill/>
          <a:ln>
            <a:noFill/>
          </a:ln>
        </p:spPr>
        <p:txBody>
          <a:bodyPr spcFirstLastPara="1" wrap="square" lIns="91425" tIns="45700" rIns="91425" bIns="45700" anchor="ctr" anchorCtr="0">
            <a:normAutofit fontScale="90000"/>
          </a:bodyPr>
          <a:lstStyle/>
          <a:p>
            <a:pPr lvl="0" algn="ctr">
              <a:buSzPct val="100000"/>
            </a:pPr>
            <a:r>
              <a:rPr lang="en-US" dirty="0"/>
              <a:t>VEX IQ Robotics Competition MIX &amp; MATCH</a:t>
            </a:r>
            <a:br>
              <a:rPr lang="en-US" dirty="0"/>
            </a:br>
            <a:r>
              <a:rPr lang="en-US" dirty="0"/>
              <a:t> </a:t>
            </a:r>
            <a:r>
              <a:rPr lang="en-US" sz="3600" dirty="0"/>
              <a:t>Video (5 min) https://www.youtube.com/embed/RN-UyJbe_yg</a:t>
            </a:r>
            <a:endParaRPr sz="3600" dirty="0"/>
          </a:p>
        </p:txBody>
      </p:sp>
      <p:pic>
        <p:nvPicPr>
          <p:cNvPr id="6" name="Picture 5" descr="A yellow and orange machine&#10;&#10;AI-generated content may be incorrect.">
            <a:hlinkClick r:id="rId3"/>
            <a:extLst>
              <a:ext uri="{FF2B5EF4-FFF2-40B4-BE49-F238E27FC236}">
                <a16:creationId xmlns:a16="http://schemas.microsoft.com/office/drawing/2014/main" id="{D6596E4B-6062-CFA7-CAD7-5558320827FF}"/>
              </a:ext>
            </a:extLst>
          </p:cNvPr>
          <p:cNvPicPr>
            <a:picLocks noChangeAspect="1"/>
          </p:cNvPicPr>
          <p:nvPr/>
        </p:nvPicPr>
        <p:blipFill>
          <a:blip r:embed="rId4"/>
          <a:stretch>
            <a:fillRect/>
          </a:stretch>
        </p:blipFill>
        <p:spPr>
          <a:xfrm>
            <a:off x="1102407" y="1231147"/>
            <a:ext cx="9987185" cy="56177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2"/>
          <p:cNvSpPr txBox="1">
            <a:spLocks noGrp="1"/>
          </p:cNvSpPr>
          <p:nvPr>
            <p:ph type="title"/>
          </p:nvPr>
        </p:nvSpPr>
        <p:spPr>
          <a:xfrm>
            <a:off x="739350" y="1216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Fifteen LAUSD VIQRC Leagues</a:t>
            </a:r>
            <a:br>
              <a:rPr lang="en-US" dirty="0"/>
            </a:br>
            <a:endParaRPr dirty="0"/>
          </a:p>
        </p:txBody>
      </p:sp>
      <p:graphicFrame>
        <p:nvGraphicFramePr>
          <p:cNvPr id="325" name="Google Shape;325;p22"/>
          <p:cNvGraphicFramePr/>
          <p:nvPr>
            <p:extLst>
              <p:ext uri="{D42A27DB-BD31-4B8C-83A1-F6EECF244321}">
                <p14:modId xmlns:p14="http://schemas.microsoft.com/office/powerpoint/2010/main" val="1906110404"/>
              </p:ext>
            </p:extLst>
          </p:nvPr>
        </p:nvGraphicFramePr>
        <p:xfrm>
          <a:off x="1871324" y="912153"/>
          <a:ext cx="8449375" cy="5852153"/>
        </p:xfrm>
        <a:graphic>
          <a:graphicData uri="http://schemas.openxmlformats.org/drawingml/2006/table">
            <a:tbl>
              <a:tblPr>
                <a:noFill/>
                <a:tableStyleId>{CC5531E7-DBCF-403E-A9E8-543A103A34A0}</a:tableStyleId>
              </a:tblPr>
              <a:tblGrid>
                <a:gridCol w="1157425">
                  <a:extLst>
                    <a:ext uri="{9D8B030D-6E8A-4147-A177-3AD203B41FA5}">
                      <a16:colId xmlns:a16="http://schemas.microsoft.com/office/drawing/2014/main" val="20000"/>
                    </a:ext>
                  </a:extLst>
                </a:gridCol>
                <a:gridCol w="1880725">
                  <a:extLst>
                    <a:ext uri="{9D8B030D-6E8A-4147-A177-3AD203B41FA5}">
                      <a16:colId xmlns:a16="http://schemas.microsoft.com/office/drawing/2014/main" val="20001"/>
                    </a:ext>
                  </a:extLst>
                </a:gridCol>
                <a:gridCol w="1319650">
                  <a:extLst>
                    <a:ext uri="{9D8B030D-6E8A-4147-A177-3AD203B41FA5}">
                      <a16:colId xmlns:a16="http://schemas.microsoft.com/office/drawing/2014/main" val="20002"/>
                    </a:ext>
                  </a:extLst>
                </a:gridCol>
                <a:gridCol w="4091575">
                  <a:extLst>
                    <a:ext uri="{9D8B030D-6E8A-4147-A177-3AD203B41FA5}">
                      <a16:colId xmlns:a16="http://schemas.microsoft.com/office/drawing/2014/main" val="20003"/>
                    </a:ext>
                  </a:extLst>
                </a:gridCol>
              </a:tblGrid>
              <a:tr h="428003">
                <a:tc>
                  <a:txBody>
                    <a:bodyPr/>
                    <a:lstStyle/>
                    <a:p>
                      <a:pPr marL="0" marR="0" lvl="0" indent="0" algn="ctr" rtl="0">
                        <a:lnSpc>
                          <a:spcPct val="90000"/>
                        </a:lnSpc>
                        <a:spcBef>
                          <a:spcPts val="0"/>
                        </a:spcBef>
                        <a:spcAft>
                          <a:spcPts val="0"/>
                        </a:spcAft>
                        <a:buNone/>
                      </a:pPr>
                      <a:r>
                        <a:rPr lang="en-US" sz="1800" b="1" dirty="0"/>
                        <a:t>Region</a:t>
                      </a:r>
                      <a:endParaRPr sz="1800" dirty="0"/>
                    </a:p>
                  </a:txBody>
                  <a:tcPr marL="15100" marR="15100" marT="0" marB="0" anchor="ctr">
                    <a:lnL w="152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152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00FFFF"/>
                    </a:solidFill>
                  </a:tcPr>
                </a:tc>
                <a:tc>
                  <a:txBody>
                    <a:bodyPr/>
                    <a:lstStyle/>
                    <a:p>
                      <a:pPr marL="0" marR="0" lvl="0" indent="0" algn="ctr" rtl="0">
                        <a:lnSpc>
                          <a:spcPct val="90000"/>
                        </a:lnSpc>
                        <a:spcBef>
                          <a:spcPts val="0"/>
                        </a:spcBef>
                        <a:spcAft>
                          <a:spcPts val="0"/>
                        </a:spcAft>
                        <a:buNone/>
                      </a:pPr>
                      <a:r>
                        <a:rPr lang="en-US" sz="1800" b="1"/>
                        <a:t>Grade Levels</a:t>
                      </a:r>
                      <a:endParaRPr sz="180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52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00FFFF"/>
                    </a:solidFill>
                  </a:tcPr>
                </a:tc>
                <a:tc>
                  <a:txBody>
                    <a:bodyPr/>
                    <a:lstStyle/>
                    <a:p>
                      <a:pPr marL="0" marR="0" lvl="0" indent="0" algn="ctr" rtl="0">
                        <a:lnSpc>
                          <a:spcPct val="90000"/>
                        </a:lnSpc>
                        <a:spcBef>
                          <a:spcPts val="0"/>
                        </a:spcBef>
                        <a:spcAft>
                          <a:spcPts val="0"/>
                        </a:spcAft>
                        <a:buNone/>
                      </a:pPr>
                      <a:r>
                        <a:rPr lang="en-US" sz="1800" b="1"/>
                        <a:t>Capacity</a:t>
                      </a:r>
                      <a:endParaRPr sz="180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5225" cap="flat" cmpd="sng">
                      <a:solidFill>
                        <a:srgbClr val="000000"/>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00FFFF"/>
                    </a:solidFill>
                  </a:tcPr>
                </a:tc>
                <a:tc>
                  <a:txBody>
                    <a:bodyPr/>
                    <a:lstStyle/>
                    <a:p>
                      <a:pPr marL="0" marR="0" lvl="0" indent="0" algn="ctr" rtl="0">
                        <a:lnSpc>
                          <a:spcPct val="90000"/>
                        </a:lnSpc>
                        <a:spcBef>
                          <a:spcPts val="0"/>
                        </a:spcBef>
                        <a:spcAft>
                          <a:spcPts val="0"/>
                        </a:spcAft>
                        <a:buNone/>
                      </a:pPr>
                      <a:r>
                        <a:rPr lang="en-US" sz="1800" b="1"/>
                        <a:t>League Host School Name</a:t>
                      </a:r>
                      <a:endParaRPr sz="1800"/>
                    </a:p>
                  </a:txBody>
                  <a:tcPr marL="15100" marR="15100" marT="0" marB="0" anchor="ctr">
                    <a:lnL w="9525" cap="flat" cmpd="sng">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15225" cap="flat" cmpd="sng">
                      <a:solidFill>
                        <a:srgbClr val="000000"/>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00FFFF"/>
                    </a:solidFill>
                  </a:tcPr>
                </a:tc>
                <a:extLst>
                  <a:ext uri="{0D108BD9-81ED-4DB2-BD59-A6C34878D82A}">
                    <a16:rowId xmlns:a16="http://schemas.microsoft.com/office/drawing/2014/main" val="10000"/>
                  </a:ext>
                </a:extLst>
              </a:tr>
              <a:tr h="361610">
                <a:tc>
                  <a:txBody>
                    <a:bodyPr/>
                    <a:lstStyle/>
                    <a:p>
                      <a:pPr marL="0" marR="0" lvl="0" indent="0" algn="ctr" rtl="0">
                        <a:lnSpc>
                          <a:spcPct val="90000"/>
                        </a:lnSpc>
                        <a:spcBef>
                          <a:spcPts val="0"/>
                        </a:spcBef>
                        <a:spcAft>
                          <a:spcPts val="0"/>
                        </a:spcAft>
                        <a:buNone/>
                      </a:pPr>
                      <a:r>
                        <a:rPr lang="en-US" sz="1800" dirty="0"/>
                        <a:t>East</a:t>
                      </a:r>
                      <a:endParaRPr sz="1800" dirty="0"/>
                    </a:p>
                  </a:txBody>
                  <a:tcPr marL="15100" marR="15100" marT="0" marB="0" anchor="ctr">
                    <a:lnL w="152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a:t>
                      </a:r>
                      <a:endParaRPr sz="1800" dirty="0"/>
                    </a:p>
                  </a:txBody>
                  <a:tcPr marL="15100" marR="15100" marT="0" marB="0" anchor="ctr">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36</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t>Eastside STEM Magnet HS (Boyle </a:t>
                      </a:r>
                      <a:r>
                        <a:rPr lang="en-US" sz="1800" dirty="0" err="1"/>
                        <a:t>Hts</a:t>
                      </a:r>
                      <a:r>
                        <a:rPr lang="en-US" sz="1800" dirty="0"/>
                        <a:t>)</a:t>
                      </a:r>
                      <a:endParaRPr sz="1800" dirty="0"/>
                    </a:p>
                  </a:txBody>
                  <a:tcPr marL="15100" marR="15100" marT="0" marB="0" anchor="ctr">
                    <a:lnL w="9525" cap="flat" cmpd="sng">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61610">
                <a:tc>
                  <a:txBody>
                    <a:bodyPr/>
                    <a:lstStyle/>
                    <a:p>
                      <a:pPr marL="0" marR="0" lvl="0" indent="0" algn="ctr" rtl="0">
                        <a:lnSpc>
                          <a:spcPct val="90000"/>
                        </a:lnSpc>
                        <a:spcBef>
                          <a:spcPts val="0"/>
                        </a:spcBef>
                        <a:spcAft>
                          <a:spcPts val="0"/>
                        </a:spcAft>
                        <a:buNone/>
                      </a:pPr>
                      <a:r>
                        <a:rPr lang="en-US" sz="1800"/>
                        <a:t>East</a:t>
                      </a:r>
                      <a:endParaRPr sz="1800"/>
                    </a:p>
                  </a:txBody>
                  <a:tcPr marL="15100" marR="15100" marT="0" marB="0" anchor="ctr">
                    <a:lnL w="15225" cap="flat" cmpd="sng">
                      <a:solidFill>
                        <a:srgbClr val="000000"/>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24</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t>Main Street Elementary School</a:t>
                      </a:r>
                      <a:endParaRPr sz="1800" dirty="0"/>
                    </a:p>
                  </a:txBody>
                  <a:tcPr marL="15100" marR="15100" marT="0" marB="0" anchor="ctr">
                    <a:lnL w="9525" cap="flat" cmpd="sng" algn="ctr">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61610">
                <a:tc>
                  <a:txBody>
                    <a:bodyPr/>
                    <a:lstStyle/>
                    <a:p>
                      <a:pPr marL="0" marR="0" lvl="0" indent="0" algn="ctr" rtl="0">
                        <a:lnSpc>
                          <a:spcPct val="90000"/>
                        </a:lnSpc>
                        <a:spcBef>
                          <a:spcPts val="0"/>
                        </a:spcBef>
                        <a:spcAft>
                          <a:spcPts val="0"/>
                        </a:spcAft>
                        <a:buNone/>
                      </a:pPr>
                      <a:r>
                        <a:rPr lang="en-US" sz="1800"/>
                        <a:t>East</a:t>
                      </a:r>
                      <a:endParaRPr sz="1800"/>
                    </a:p>
                  </a:txBody>
                  <a:tcPr marL="15100" marR="15100" marT="0" marB="0" anchor="ctr">
                    <a:lnL w="15225" cap="flat" cmpd="sng">
                      <a:solidFill>
                        <a:srgbClr val="000000"/>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ES/MS</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36</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t>Maywood Center for Enriched Studies</a:t>
                      </a:r>
                      <a:endParaRPr sz="1800" dirty="0"/>
                    </a:p>
                  </a:txBody>
                  <a:tcPr marL="15100" marR="15100" marT="0" marB="0" anchor="ctr">
                    <a:lnL w="9525" cap="flat" cmpd="sng" algn="ctr">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61610">
                <a:tc>
                  <a:txBody>
                    <a:bodyPr/>
                    <a:lstStyle/>
                    <a:p>
                      <a:pPr marL="0" marR="0" lvl="0" indent="0" algn="ctr" rtl="0">
                        <a:lnSpc>
                          <a:spcPct val="90000"/>
                        </a:lnSpc>
                        <a:spcBef>
                          <a:spcPts val="0"/>
                        </a:spcBef>
                        <a:spcAft>
                          <a:spcPts val="0"/>
                        </a:spcAft>
                        <a:buNone/>
                      </a:pPr>
                      <a:r>
                        <a:rPr lang="en-US" sz="1800" dirty="0"/>
                        <a:t>East</a:t>
                      </a:r>
                      <a:endParaRPr sz="1800" dirty="0"/>
                    </a:p>
                  </a:txBody>
                  <a:tcPr marL="15100" marR="15100" marT="0" marB="0" anchor="ctr">
                    <a:lnL w="152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a:t>24</a:t>
                      </a:r>
                      <a:endParaRPr sz="180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t>South Gate High School</a:t>
                      </a:r>
                      <a:endParaRPr sz="1800" dirty="0"/>
                    </a:p>
                  </a:txBody>
                  <a:tcPr marL="15100" marR="15100" marT="0" marB="0" anchor="ctr">
                    <a:lnL w="9525" cap="flat" cmpd="sng">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61610">
                <a:tc>
                  <a:txBody>
                    <a:bodyPr/>
                    <a:lstStyle/>
                    <a:p>
                      <a:pPr marL="0" marR="0" lvl="0" indent="0" algn="ctr" rtl="0">
                        <a:lnSpc>
                          <a:spcPct val="90000"/>
                        </a:lnSpc>
                        <a:spcBef>
                          <a:spcPts val="0"/>
                        </a:spcBef>
                        <a:spcAft>
                          <a:spcPts val="0"/>
                        </a:spcAft>
                        <a:buNone/>
                      </a:pPr>
                      <a:r>
                        <a:rPr lang="en-US" sz="1800" dirty="0"/>
                        <a:t>East</a:t>
                      </a:r>
                      <a:endParaRPr sz="1800" dirty="0"/>
                    </a:p>
                  </a:txBody>
                  <a:tcPr marL="15100" marR="15100" marT="0" marB="0" anchor="ctr">
                    <a:lnL w="15225" cap="flat" cmpd="sng">
                      <a:solidFill>
                        <a:srgbClr val="000000"/>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ES/MS</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24</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t>Virgil Middle School</a:t>
                      </a:r>
                      <a:endParaRPr sz="1800" dirty="0"/>
                    </a:p>
                  </a:txBody>
                  <a:tcPr marL="15100" marR="15100" marT="0" marB="0" anchor="ctr">
                    <a:lnL w="9525" cap="flat" cmpd="sng" algn="ctr">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541114697"/>
                  </a:ext>
                </a:extLst>
              </a:tr>
              <a:tr h="361610">
                <a:tc>
                  <a:txBody>
                    <a:bodyPr/>
                    <a:lstStyle/>
                    <a:p>
                      <a:pPr marL="0" marR="0" lvl="0" indent="0" algn="ctr" rtl="0">
                        <a:lnSpc>
                          <a:spcPct val="90000"/>
                        </a:lnSpc>
                        <a:spcBef>
                          <a:spcPts val="0"/>
                        </a:spcBef>
                        <a:spcAft>
                          <a:spcPts val="0"/>
                        </a:spcAft>
                        <a:buNone/>
                      </a:pPr>
                      <a:r>
                        <a:rPr lang="en-US" sz="1800" dirty="0"/>
                        <a:t>North</a:t>
                      </a:r>
                      <a:endParaRPr sz="1800" dirty="0"/>
                    </a:p>
                  </a:txBody>
                  <a:tcPr marL="15100" marR="15100" marT="0" marB="0" anchor="ctr">
                    <a:lnL w="152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36</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t>Chatsworth Charter High School</a:t>
                      </a:r>
                      <a:endParaRPr sz="1800" dirty="0"/>
                    </a:p>
                  </a:txBody>
                  <a:tcPr marL="15100" marR="15100" marT="0" marB="0" anchor="ctr">
                    <a:lnL w="9525" cap="flat" cmpd="sng">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61610">
                <a:tc>
                  <a:txBody>
                    <a:bodyPr/>
                    <a:lstStyle/>
                    <a:p>
                      <a:pPr marL="0" marR="0" lvl="0" indent="0" algn="ctr" rtl="0">
                        <a:lnSpc>
                          <a:spcPct val="90000"/>
                        </a:lnSpc>
                        <a:spcBef>
                          <a:spcPts val="0"/>
                        </a:spcBef>
                        <a:spcAft>
                          <a:spcPts val="0"/>
                        </a:spcAft>
                        <a:buNone/>
                      </a:pPr>
                      <a:r>
                        <a:rPr lang="en-US" sz="1800"/>
                        <a:t>North</a:t>
                      </a:r>
                      <a:endParaRPr sz="1800"/>
                    </a:p>
                  </a:txBody>
                  <a:tcPr marL="15100" marR="15100" marT="0" marB="0" anchor="ctr">
                    <a:lnL w="152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MS</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36</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a:t>Chatsworth Charter High School</a:t>
                      </a:r>
                      <a:endParaRPr sz="1800"/>
                    </a:p>
                  </a:txBody>
                  <a:tcPr marL="15100" marR="15100" marT="0" marB="0" anchor="ctr">
                    <a:lnL w="9525" cap="flat" cmpd="sng">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61610">
                <a:tc>
                  <a:txBody>
                    <a:bodyPr/>
                    <a:lstStyle/>
                    <a:p>
                      <a:pPr marL="0" marR="0" lvl="0" indent="0" algn="ctr" rtl="0">
                        <a:lnSpc>
                          <a:spcPct val="90000"/>
                        </a:lnSpc>
                        <a:spcBef>
                          <a:spcPts val="0"/>
                        </a:spcBef>
                        <a:spcAft>
                          <a:spcPts val="0"/>
                        </a:spcAft>
                        <a:buNone/>
                      </a:pPr>
                      <a:r>
                        <a:rPr lang="en-US" sz="1800" dirty="0"/>
                        <a:t>North</a:t>
                      </a:r>
                      <a:endParaRPr sz="1800" dirty="0"/>
                    </a:p>
                  </a:txBody>
                  <a:tcPr marL="15100" marR="15100" marT="0" marB="0" anchor="ctr">
                    <a:lnL w="152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24</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t>Montague Charter Academy</a:t>
                      </a:r>
                      <a:endParaRPr sz="1800" dirty="0"/>
                    </a:p>
                  </a:txBody>
                  <a:tcPr marL="15100" marR="15100" marT="0" marB="0" anchor="ctr">
                    <a:lnL w="9525" cap="flat" cmpd="sng">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61610">
                <a:tc>
                  <a:txBody>
                    <a:bodyPr/>
                    <a:lstStyle/>
                    <a:p>
                      <a:pPr marL="0" marR="0" lvl="0" indent="0" algn="ctr" rtl="0">
                        <a:lnSpc>
                          <a:spcPct val="90000"/>
                        </a:lnSpc>
                        <a:spcBef>
                          <a:spcPts val="0"/>
                        </a:spcBef>
                        <a:spcAft>
                          <a:spcPts val="0"/>
                        </a:spcAft>
                        <a:buNone/>
                      </a:pPr>
                      <a:r>
                        <a:rPr lang="en-US" sz="1800" dirty="0"/>
                        <a:t>North</a:t>
                      </a:r>
                      <a:endParaRPr sz="1800" dirty="0"/>
                    </a:p>
                  </a:txBody>
                  <a:tcPr marL="15100" marR="15100" marT="0" marB="0" anchor="ctr">
                    <a:lnL w="15225" cap="flat" cmpd="sng">
                      <a:solidFill>
                        <a:srgbClr val="000000"/>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24</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t>Mulholland Middle School</a:t>
                      </a:r>
                      <a:endParaRPr sz="1800" dirty="0"/>
                    </a:p>
                  </a:txBody>
                  <a:tcPr marL="15100" marR="15100" marT="0" marB="0" anchor="ctr">
                    <a:lnL w="9525" cap="flat" cmpd="sng" algn="ctr">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3574428754"/>
                  </a:ext>
                </a:extLst>
              </a:tr>
              <a:tr h="361610">
                <a:tc>
                  <a:txBody>
                    <a:bodyPr/>
                    <a:lstStyle/>
                    <a:p>
                      <a:pPr marL="0" marR="0" lvl="0" indent="0" algn="ctr" rtl="0">
                        <a:lnSpc>
                          <a:spcPct val="90000"/>
                        </a:lnSpc>
                        <a:spcBef>
                          <a:spcPts val="0"/>
                        </a:spcBef>
                        <a:spcAft>
                          <a:spcPts val="0"/>
                        </a:spcAft>
                        <a:buNone/>
                      </a:pPr>
                      <a:r>
                        <a:rPr lang="en-US" sz="1800" dirty="0"/>
                        <a:t>North</a:t>
                      </a:r>
                      <a:endParaRPr sz="1800" dirty="0"/>
                    </a:p>
                  </a:txBody>
                  <a:tcPr marL="15100" marR="15100" marT="0" marB="0" anchor="ctr">
                    <a:lnL w="15225" cap="flat" cmpd="sng">
                      <a:solidFill>
                        <a:srgbClr val="000000"/>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24</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t>Nobel Charter Middle School</a:t>
                      </a:r>
                      <a:endParaRPr sz="1800" dirty="0"/>
                    </a:p>
                  </a:txBody>
                  <a:tcPr marL="15100" marR="15100" marT="0" marB="0" anchor="ctr">
                    <a:lnL w="9525" cap="flat" cmpd="sng" algn="ctr">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361610">
                <a:tc>
                  <a:txBody>
                    <a:bodyPr/>
                    <a:lstStyle/>
                    <a:p>
                      <a:pPr marL="0" marR="0" lvl="0" indent="0" algn="ctr" rtl="0">
                        <a:lnSpc>
                          <a:spcPct val="90000"/>
                        </a:lnSpc>
                        <a:spcBef>
                          <a:spcPts val="0"/>
                        </a:spcBef>
                        <a:spcAft>
                          <a:spcPts val="0"/>
                        </a:spcAft>
                        <a:buNone/>
                      </a:pPr>
                      <a:r>
                        <a:rPr lang="en-US" sz="1800" dirty="0"/>
                        <a:t>South</a:t>
                      </a:r>
                      <a:endParaRPr sz="1800" dirty="0"/>
                    </a:p>
                  </a:txBody>
                  <a:tcPr marL="15100" marR="15100" marT="0" marB="0" anchor="ctr">
                    <a:lnL w="15225" cap="flat" cmpd="sng">
                      <a:solidFill>
                        <a:srgbClr val="000000"/>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ES/MS</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24</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t>Augustus F Hawkins High School</a:t>
                      </a:r>
                      <a:endParaRPr sz="1800" dirty="0"/>
                    </a:p>
                  </a:txBody>
                  <a:tcPr marL="15100" marR="15100" marT="0" marB="0" anchor="ctr">
                    <a:lnL w="9525" cap="flat" cmpd="sng" algn="ctr">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2619163467"/>
                  </a:ext>
                </a:extLst>
              </a:tr>
              <a:tr h="361610">
                <a:tc>
                  <a:txBody>
                    <a:bodyPr/>
                    <a:lstStyle/>
                    <a:p>
                      <a:pPr marL="0" marR="0" lvl="0" indent="0" algn="ctr" rtl="0">
                        <a:lnSpc>
                          <a:spcPct val="90000"/>
                        </a:lnSpc>
                        <a:spcBef>
                          <a:spcPts val="0"/>
                        </a:spcBef>
                        <a:spcAft>
                          <a:spcPts val="0"/>
                        </a:spcAft>
                        <a:buNone/>
                      </a:pPr>
                      <a:r>
                        <a:rPr lang="en-US" sz="1800" dirty="0">
                          <a:solidFill>
                            <a:srgbClr val="000000"/>
                          </a:solidFill>
                        </a:rPr>
                        <a:t>South</a:t>
                      </a:r>
                      <a:endParaRPr sz="1800" dirty="0"/>
                    </a:p>
                  </a:txBody>
                  <a:tcPr marL="15100" marR="15100" marT="0" marB="0" anchor="ctr">
                    <a:lnL w="152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a:t>
                      </a:r>
                      <a:r>
                        <a:rPr lang="en-US" sz="1800" dirty="0">
                          <a:solidFill>
                            <a:srgbClr val="000000"/>
                          </a:solidFill>
                        </a:rPr>
                        <a:t>MS</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solidFill>
                            <a:srgbClr val="000000"/>
                          </a:solidFill>
                        </a:rPr>
                        <a:t>24</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solidFill>
                            <a:srgbClr val="000000"/>
                          </a:solidFill>
                        </a:rPr>
                        <a:t>Rudecinda S Dodson Middle School</a:t>
                      </a:r>
                      <a:endParaRPr sz="1800" dirty="0"/>
                    </a:p>
                  </a:txBody>
                  <a:tcPr marL="15100" marR="15100" marT="0" marB="0" anchor="ctr">
                    <a:lnL w="9525" cap="flat" cmpd="sng">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361610">
                <a:tc>
                  <a:txBody>
                    <a:bodyPr/>
                    <a:lstStyle/>
                    <a:p>
                      <a:pPr marL="0" marR="0" lvl="0" indent="0" algn="ctr" rtl="0">
                        <a:lnSpc>
                          <a:spcPct val="90000"/>
                        </a:lnSpc>
                        <a:spcBef>
                          <a:spcPts val="0"/>
                        </a:spcBef>
                        <a:spcAft>
                          <a:spcPts val="0"/>
                        </a:spcAft>
                        <a:buNone/>
                      </a:pPr>
                      <a:r>
                        <a:rPr lang="en-US" sz="1800" dirty="0"/>
                        <a:t>South</a:t>
                      </a:r>
                      <a:endParaRPr sz="1800" dirty="0"/>
                    </a:p>
                  </a:txBody>
                  <a:tcPr marL="15100" marR="15100" marT="0" marB="0" anchor="ctr">
                    <a:lnL w="152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24</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t>Stephen M White Middle School</a:t>
                      </a:r>
                      <a:endParaRPr sz="1800" dirty="0"/>
                    </a:p>
                  </a:txBody>
                  <a:tcPr marL="15100" marR="15100" marT="0" marB="0" anchor="ctr">
                    <a:lnL w="9525" cap="flat" cmpd="sng">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361610">
                <a:tc>
                  <a:txBody>
                    <a:bodyPr/>
                    <a:lstStyle/>
                    <a:p>
                      <a:pPr marL="0" marR="0" lvl="0" indent="0" algn="ctr" rtl="0">
                        <a:lnSpc>
                          <a:spcPct val="90000"/>
                        </a:lnSpc>
                        <a:spcBef>
                          <a:spcPts val="0"/>
                        </a:spcBef>
                        <a:spcAft>
                          <a:spcPts val="0"/>
                        </a:spcAft>
                        <a:buNone/>
                      </a:pPr>
                      <a:r>
                        <a:rPr lang="en-US" sz="1800" dirty="0"/>
                        <a:t>West</a:t>
                      </a:r>
                      <a:endParaRPr sz="1800" dirty="0"/>
                    </a:p>
                  </a:txBody>
                  <a:tcPr marL="15100" marR="15100" marT="0" marB="0" anchor="ctr">
                    <a:lnL w="15225" cap="flat" cmpd="sng">
                      <a:solidFill>
                        <a:srgbClr val="000000"/>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ES/MS</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24</a:t>
                      </a:r>
                      <a:endParaRPr sz="1800" dirty="0"/>
                    </a:p>
                  </a:txBody>
                  <a:tcPr marL="15100" marR="15100" marT="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t>Fairfax High School</a:t>
                      </a:r>
                      <a:endParaRPr sz="1800" dirty="0"/>
                    </a:p>
                  </a:txBody>
                  <a:tcPr marL="15100" marR="15100" marT="0" marB="0" anchor="ctr">
                    <a:lnL w="9525" cap="flat" cmpd="sng" algn="ctr">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985713701"/>
                  </a:ext>
                </a:extLst>
              </a:tr>
              <a:tr h="361610">
                <a:tc>
                  <a:txBody>
                    <a:bodyPr/>
                    <a:lstStyle/>
                    <a:p>
                      <a:pPr marL="0" marR="0" lvl="0" indent="0" algn="ctr" rtl="0">
                        <a:lnSpc>
                          <a:spcPct val="90000"/>
                        </a:lnSpc>
                        <a:spcBef>
                          <a:spcPts val="0"/>
                        </a:spcBef>
                        <a:spcAft>
                          <a:spcPts val="0"/>
                        </a:spcAft>
                        <a:buNone/>
                      </a:pPr>
                      <a:r>
                        <a:rPr lang="en-US" sz="1800" dirty="0"/>
                        <a:t>West</a:t>
                      </a:r>
                      <a:endParaRPr sz="1800" dirty="0"/>
                    </a:p>
                  </a:txBody>
                  <a:tcPr marL="15100" marR="15100" marT="0" marB="0" anchor="ctr">
                    <a:lnL w="152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152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ES/MS</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152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90000"/>
                        </a:lnSpc>
                        <a:spcBef>
                          <a:spcPts val="0"/>
                        </a:spcBef>
                        <a:spcAft>
                          <a:spcPts val="0"/>
                        </a:spcAft>
                        <a:buNone/>
                      </a:pPr>
                      <a:r>
                        <a:rPr lang="en-US" sz="1800" dirty="0"/>
                        <a:t>24</a:t>
                      </a:r>
                      <a:endParaRPr sz="1800" dirty="0"/>
                    </a:p>
                  </a:txBody>
                  <a:tcPr marL="15100" marR="151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152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90000"/>
                        </a:lnSpc>
                        <a:spcBef>
                          <a:spcPts val="0"/>
                        </a:spcBef>
                        <a:spcAft>
                          <a:spcPts val="0"/>
                        </a:spcAft>
                        <a:buNone/>
                      </a:pPr>
                      <a:r>
                        <a:rPr lang="en-US" sz="1800" dirty="0"/>
                        <a:t>Orville Wright Middle School</a:t>
                      </a:r>
                      <a:endParaRPr sz="1800" dirty="0"/>
                    </a:p>
                  </a:txBody>
                  <a:tcPr marL="15100" marR="15100" marT="0" marB="0" anchor="ctr">
                    <a:lnL w="9525" cap="flat" cmpd="sng">
                      <a:solidFill>
                        <a:srgbClr val="CCCCCC"/>
                      </a:solidFill>
                      <a:prstDash val="solid"/>
                      <a:round/>
                      <a:headEnd type="none" w="sm" len="sm"/>
                      <a:tailEnd type="none" w="sm" len="sm"/>
                    </a:lnL>
                    <a:lnR w="15225" cap="flat" cmpd="sng">
                      <a:solidFill>
                        <a:srgbClr val="000000"/>
                      </a:solidFill>
                      <a:prstDash val="solid"/>
                      <a:round/>
                      <a:headEnd type="none" w="sm" len="sm"/>
                      <a:tailEnd type="none" w="sm" len="sm"/>
                    </a:lnR>
                    <a:lnT w="9525" cap="flat" cmpd="sng" algn="ctr">
                      <a:solidFill>
                        <a:srgbClr val="CCCCCC"/>
                      </a:solidFill>
                      <a:prstDash val="solid"/>
                      <a:round/>
                      <a:headEnd type="none" w="sm" len="sm"/>
                      <a:tailEnd type="none" w="sm" len="sm"/>
                    </a:lnT>
                    <a:lnB w="152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TotalTime>
  <Words>1834</Words>
  <Application>Microsoft Office PowerPoint</Application>
  <PresentationFormat>Widescreen</PresentationFormat>
  <Paragraphs>337</Paragraphs>
  <Slides>21</Slides>
  <Notes>21</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Helvetica Neue</vt:lpstr>
      <vt:lpstr>Calibri</vt:lpstr>
      <vt:lpstr>Merriweather</vt:lpstr>
      <vt:lpstr>Georgia</vt:lpstr>
      <vt:lpstr>Poppins</vt:lpstr>
      <vt:lpstr>Roboto</vt:lpstr>
      <vt:lpstr>Fredoka One</vt:lpstr>
      <vt:lpstr>Office Theme</vt:lpstr>
      <vt:lpstr>LAUSD VIQRC League Orientation</vt:lpstr>
      <vt:lpstr>Coach Orientation Meeting</vt:lpstr>
      <vt:lpstr>LAUSD East VEX IQ League Hosts</vt:lpstr>
      <vt:lpstr>Why Robotics Competitions?  Critical Thinking, Communication, Collaboration, Creativity</vt:lpstr>
      <vt:lpstr>Value of Competitions</vt:lpstr>
      <vt:lpstr>What is VEX IQ Robotics?</vt:lpstr>
      <vt:lpstr>Students Learn and Practice the  Engineering Design Process</vt:lpstr>
      <vt:lpstr>VEX IQ Robotics Competition MIX &amp; MATCH  Video (5 min) https://www.youtube.com/embed/RN-UyJbe_yg</vt:lpstr>
      <vt:lpstr>Fifteen LAUSD VIQRC Leagues </vt:lpstr>
      <vt:lpstr>LAUSD East VIQRC League Schedules http://larobotics.org/NTGLeagues.html</vt:lpstr>
      <vt:lpstr>LAUSD South VIQRC League Schedules http://larobotics.org/NTGLeagues.html</vt:lpstr>
      <vt:lpstr>League Sessions</vt:lpstr>
      <vt:lpstr>Agenda for League Events</vt:lpstr>
      <vt:lpstr>Volunteers (for leagues with 24 or 36 teams)</vt:lpstr>
      <vt:lpstr>VEX Participant Release Forms</vt:lpstr>
      <vt:lpstr>Field Trips</vt:lpstr>
      <vt:lpstr>Media Release Form</vt:lpstr>
      <vt:lpstr>Register Your Team For The League</vt:lpstr>
      <vt:lpstr>Q &amp; A</vt:lpstr>
      <vt:lpstr>Region East Robotics Contact Information</vt:lpstr>
      <vt:lpstr>Region South Robotics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LeRoy</dc:creator>
  <cp:lastModifiedBy>LeRoy Nelson</cp:lastModifiedBy>
  <cp:revision>5</cp:revision>
  <cp:lastPrinted>2025-10-06T20:54:42Z</cp:lastPrinted>
  <dcterms:modified xsi:type="dcterms:W3CDTF">2025-10-08T02:18:19Z</dcterms:modified>
</cp:coreProperties>
</file>